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1"/>
  </p:handoutMasterIdLst>
  <p:sldIdLst>
    <p:sldId id="1131" r:id="rId3"/>
    <p:sldId id="1346" r:id="rId5"/>
    <p:sldId id="1144" r:id="rId6"/>
    <p:sldId id="1290" r:id="rId7"/>
    <p:sldId id="1347" r:id="rId8"/>
    <p:sldId id="1145" r:id="rId9"/>
    <p:sldId id="1146" r:id="rId10"/>
    <p:sldId id="1348" r:id="rId11"/>
    <p:sldId id="1349" r:id="rId12"/>
    <p:sldId id="1350" r:id="rId13"/>
    <p:sldId id="1147" r:id="rId14"/>
    <p:sldId id="1351" r:id="rId15"/>
    <p:sldId id="1148" r:id="rId16"/>
    <p:sldId id="1149" r:id="rId17"/>
    <p:sldId id="1291" r:id="rId18"/>
    <p:sldId id="1352" r:id="rId19"/>
    <p:sldId id="1353" r:id="rId20"/>
    <p:sldId id="1354" r:id="rId21"/>
    <p:sldId id="1150" r:id="rId22"/>
    <p:sldId id="1151" r:id="rId23"/>
    <p:sldId id="1152" r:id="rId24"/>
    <p:sldId id="1153" r:id="rId25"/>
    <p:sldId id="1154" r:id="rId26"/>
    <p:sldId id="1155" r:id="rId27"/>
    <p:sldId id="1156" r:id="rId28"/>
    <p:sldId id="1157" r:id="rId29"/>
    <p:sldId id="1158" r:id="rId30"/>
    <p:sldId id="1159" r:id="rId31"/>
    <p:sldId id="1160" r:id="rId32"/>
    <p:sldId id="1161" r:id="rId33"/>
    <p:sldId id="1162" r:id="rId34"/>
    <p:sldId id="1163" r:id="rId35"/>
    <p:sldId id="1355" r:id="rId36"/>
    <p:sldId id="1164" r:id="rId37"/>
    <p:sldId id="1165" r:id="rId38"/>
    <p:sldId id="1167" r:id="rId39"/>
    <p:sldId id="1292" r:id="rId40"/>
    <p:sldId id="1168" r:id="rId41"/>
    <p:sldId id="1169" r:id="rId42"/>
    <p:sldId id="1289" r:id="rId43"/>
    <p:sldId id="1171" r:id="rId44"/>
    <p:sldId id="1172" r:id="rId45"/>
    <p:sldId id="1356" r:id="rId46"/>
    <p:sldId id="1357" r:id="rId47"/>
    <p:sldId id="1181" r:id="rId48"/>
    <p:sldId id="1360" r:id="rId49"/>
    <p:sldId id="1361" r:id="rId50"/>
    <p:sldId id="1182" r:id="rId51"/>
    <p:sldId id="1183" r:id="rId52"/>
    <p:sldId id="1184" r:id="rId53"/>
    <p:sldId id="1185" r:id="rId54"/>
    <p:sldId id="1186" r:id="rId55"/>
    <p:sldId id="1187" r:id="rId56"/>
    <p:sldId id="1174" r:id="rId57"/>
    <p:sldId id="1188" r:id="rId58"/>
    <p:sldId id="1189" r:id="rId59"/>
    <p:sldId id="1362" r:id="rId60"/>
    <p:sldId id="1363" r:id="rId61"/>
    <p:sldId id="1364" r:id="rId62"/>
    <p:sldId id="1191" r:id="rId63"/>
    <p:sldId id="1175" r:id="rId64"/>
    <p:sldId id="1178" r:id="rId65"/>
    <p:sldId id="1180" r:id="rId66"/>
    <p:sldId id="1358" r:id="rId67"/>
    <p:sldId id="1365" r:id="rId68"/>
    <p:sldId id="1359" r:id="rId69"/>
    <p:sldId id="1366" r:id="rId70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q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75BF"/>
    <a:srgbClr val="0095F0"/>
    <a:srgbClr val="0066CC"/>
    <a:srgbClr val="C55A11"/>
    <a:srgbClr val="144AF8"/>
    <a:srgbClr val="0087CD"/>
    <a:srgbClr val="F4B184"/>
    <a:srgbClr val="071DE9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214" autoAdjust="0"/>
  </p:normalViewPr>
  <p:slideViewPr>
    <p:cSldViewPr>
      <p:cViewPr varScale="1">
        <p:scale>
          <a:sx n="85" d="100"/>
          <a:sy n="85" d="100"/>
        </p:scale>
        <p:origin x="114" y="60"/>
      </p:cViewPr>
      <p:guideLst>
        <p:guide orient="horz" pos="1628"/>
        <p:guide pos="2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93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commentAuthors" Target="commentAuthors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82A5992-9D73-4015-9385-ABE035416B2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用范数来判断一个矩阵的收敛性问题是一个充分条件。通常用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1-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范数或∞</a:t>
            </a:r>
            <a:r>
              <a:rPr lang="en-US" altLang="zh-CN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-</a:t>
            </a:r>
            <a:r>
              <a:rPr lang="zh-CN" altLang="en-US" sz="1800" b="0" i="0" u="none" strike="noStrike" baseline="0" dirty="0">
                <a:solidFill>
                  <a:srgbClr val="3F12D1"/>
                </a:solidFill>
                <a:latin typeface="Segoe Print" panose="02000600000000000000" charset="0"/>
              </a:rPr>
              <a:t>范数来尝试。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990115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804166" cy="26665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ADD RELATED TITLE WORDS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84368" y="4061718"/>
            <a:ext cx="2160240" cy="2163563"/>
          </a:xfrm>
          <a:prstGeom prst="rect">
            <a:avLst/>
          </a:prstGeom>
          <a:noFill/>
        </p:spPr>
      </p:pic>
      <p:pic>
        <p:nvPicPr>
          <p:cNvPr id="9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9512" y="123478"/>
            <a:ext cx="647077" cy="648072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工作回顾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892058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Work review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自我评价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012283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Self-evaluation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工作体会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126097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Work experience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451506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工作规划和展望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584556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Job planning and Outlook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6156176" y="365187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/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1" Type="http://schemas.openxmlformats.org/officeDocument/2006/relationships/notesSlide" Target="../notesSlides/notesSlide38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4.png"/><Relationship Id="rId1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5.png"/><Relationship Id="rId1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7.png"/><Relationship Id="rId1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9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24.png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369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2236510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矩阵分析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13142" y="708092"/>
                <a:ext cx="8059258" cy="1869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的极限是不收敛的，但是其范数可能是收敛的</a:t>
                </a:r>
                <a:endParaRPr lang="en-US" altLang="zh-CN" sz="2000" dirty="0">
                  <a:latin typeface="Cambria Math" panose="02040503050406030204" pitchFamily="18" charset="0"/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取矩阵的</a:t>
                </a:r>
                <a:r>
                  <a:rPr lang="en-US" altLang="zh-CN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F-</a:t>
                </a:r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范数：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华文楷体" panose="02010600040101010101" charset="-122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华文楷体" panose="02010600040101010101" charset="-122"/>
                                                <a:cs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华文楷体" panose="02010600040101010101" charset="-122"/>
                                                <a:cs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tr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2" y="708092"/>
                <a:ext cx="8059258" cy="1869999"/>
              </a:xfrm>
              <a:prstGeom prst="rect">
                <a:avLst/>
              </a:prstGeom>
              <a:blipFill rotWithShape="1">
                <a:blip r:embed="rId1"/>
                <a:stretch>
                  <a:fillRect l="-1" t="-4" r="7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5369"/>
          <a:stretch>
            <a:fillRect/>
          </a:stretch>
        </p:blipFill>
        <p:spPr>
          <a:xfrm>
            <a:off x="539552" y="2466764"/>
            <a:ext cx="7875987" cy="19772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1520" y="45244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mbria Math" panose="02040503050406030204" pitchFamily="18" charset="0"/>
                <a:ea typeface="华文楷体" panose="02010600040101010101" charset="-122"/>
                <a:cs typeface="Times New Roman" panose="02020603050405020304" charset="0"/>
              </a:rPr>
              <a:t>上述推论反过来就不成立</a:t>
            </a:r>
            <a:endParaRPr lang="zh-CN" altLang="en-US" dirty="0"/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67544" y="699542"/>
                <a:ext cx="8352928" cy="4167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为适当阶的矩阵，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，且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，则有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均可逆时，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所有的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可逆，也不能保证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一定可逆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：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func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是不存在的，但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不可逆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99542"/>
                <a:ext cx="8352928" cy="4167551"/>
              </a:xfrm>
              <a:prstGeom prst="rect">
                <a:avLst/>
              </a:prstGeom>
              <a:blipFill rotWithShape="1">
                <a:blip r:embed="rId1"/>
                <a:stretch>
                  <a:fillRect l="-2" t="-10" r="4" b="-2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95536" y="699542"/>
                <a:ext cx="8424936" cy="339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收敛矩阵：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，如果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收敛矩阵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那么为什么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收敛到零矩阵就是收敛矩阵，而不是收敛于一个常数矩阵？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首先来看一下某一序列之和，即等比数列之和（数项级数）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时，收敛，即极限为零；而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时，发散。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类比：矩阵级数收敛就得到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，如果不等于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0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则级数不收敛。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那么收敛矩阵的意思就是其幂级数和幂都收敛。那么为什么要考虑级数？</a:t>
                </a:r>
                <a:endParaRPr lang="en-US" altLang="zh-CN" sz="2000" dirty="0">
                  <a:solidFill>
                    <a:srgbClr val="0070C0"/>
                  </a:solidFill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如果不收敛于零矩阵，那么其矩阵级数不会收敛。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那么什么样的矩阵是收敛矩阵？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99542"/>
                <a:ext cx="8424936" cy="3392082"/>
              </a:xfrm>
              <a:prstGeom prst="rect">
                <a:avLst/>
              </a:prstGeom>
              <a:blipFill rotWithShape="1">
                <a:blip r:embed="rId1"/>
                <a:stretch>
                  <a:fillRect l="-7" t="-12" r="4" b="-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40593" y="674499"/>
                <a:ext cx="8059258" cy="3275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收敛矩阵：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，如果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→+∞</m:t>
                        </m:r>
                      </m:lim>
                    </m:limLow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收敛矩阵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为收敛矩阵的充要条件：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证明：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必要性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充分性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					         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取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	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93" y="674499"/>
                <a:ext cx="8059258" cy="3275577"/>
              </a:xfrm>
              <a:prstGeom prst="rect">
                <a:avLst/>
              </a:prstGeom>
              <a:blipFill rotWithShape="1">
                <a:blip r:embed="rId1"/>
                <a:stretch>
                  <a:fillRect l="-2" t="-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5"/>
              <p:cNvSpPr txBox="1"/>
              <p:nvPr/>
            </p:nvSpPr>
            <p:spPr bwMode="auto">
              <a:xfrm>
                <a:off x="2063349" y="2008017"/>
                <a:ext cx="2056829" cy="5254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349" y="2008017"/>
                <a:ext cx="2056829" cy="525462"/>
              </a:xfrm>
              <a:prstGeom prst="rect">
                <a:avLst/>
              </a:prstGeom>
              <a:blipFill rotWithShape="1">
                <a:blip r:embed="rId2"/>
                <a:stretch>
                  <a:fillRect l="-11" t="-28" r="14" b="8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16"/>
              <p:cNvSpPr txBox="1"/>
              <p:nvPr/>
            </p:nvSpPr>
            <p:spPr bwMode="auto">
              <a:xfrm>
                <a:off x="4476349" y="2046117"/>
                <a:ext cx="2056828" cy="4873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6349" y="2046117"/>
                <a:ext cx="2056828" cy="487362"/>
              </a:xfrm>
              <a:prstGeom prst="rect">
                <a:avLst/>
              </a:prstGeom>
              <a:blipFill rotWithShape="1">
                <a:blip r:embed="rId3"/>
                <a:stretch>
                  <a:fillRect l="-11" t="-30" r="14" b="9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3510578" y="2159888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8"/>
              <p:cNvSpPr txBox="1"/>
              <p:nvPr/>
            </p:nvSpPr>
            <p:spPr bwMode="auto">
              <a:xfrm>
                <a:off x="1792288" y="2468563"/>
                <a:ext cx="1742504" cy="9429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2288" y="2468563"/>
                <a:ext cx="1742504" cy="942910"/>
              </a:xfrm>
              <a:prstGeom prst="rect">
                <a:avLst/>
              </a:prstGeom>
              <a:blipFill rotWithShape="1">
                <a:blip r:embed="rId4"/>
                <a:stretch>
                  <a:fillRect l="-18" t="-34" r="22" b="2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19"/>
              <p:cNvSpPr txBox="1"/>
              <p:nvPr/>
            </p:nvSpPr>
            <p:spPr bwMode="auto">
              <a:xfrm>
                <a:off x="3838574" y="2457449"/>
                <a:ext cx="2029569" cy="8461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8574" y="2457449"/>
                <a:ext cx="2029569" cy="846137"/>
              </a:xfrm>
              <a:prstGeom prst="rect">
                <a:avLst/>
              </a:prstGeom>
              <a:blipFill rotWithShape="1">
                <a:blip r:embed="rId5"/>
                <a:stretch>
                  <a:fillRect l="-31" t="-75" r="5" b="3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20"/>
              <p:cNvSpPr txBox="1"/>
              <p:nvPr/>
            </p:nvSpPr>
            <p:spPr bwMode="auto">
              <a:xfrm>
                <a:off x="2530474" y="2976563"/>
                <a:ext cx="4345781" cy="7133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)=(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474" y="2976563"/>
                <a:ext cx="4345781" cy="713333"/>
              </a:xfrm>
              <a:prstGeom prst="rect">
                <a:avLst/>
              </a:prstGeom>
              <a:blipFill rotWithShape="1">
                <a:blip r:embed="rId6"/>
                <a:stretch>
                  <a:fillRect l="-15" t="-45" r="11" b="7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23"/>
          <p:cNvSpPr>
            <a:spLocks noChangeArrowheads="1"/>
          </p:cNvSpPr>
          <p:nvPr/>
        </p:nvSpPr>
        <p:spPr bwMode="auto">
          <a:xfrm>
            <a:off x="3077208" y="2620962"/>
            <a:ext cx="533400" cy="161925"/>
          </a:xfrm>
          <a:prstGeom prst="rightArrow">
            <a:avLst>
              <a:gd name="adj1" fmla="val 50000"/>
              <a:gd name="adj2" fmla="val 82353"/>
            </a:avLst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1858008" y="3141662"/>
            <a:ext cx="533400" cy="161925"/>
          </a:xfrm>
          <a:prstGeom prst="rightArrow">
            <a:avLst>
              <a:gd name="adj1" fmla="val 50000"/>
              <a:gd name="adj2" fmla="val 82353"/>
            </a:avLst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18" name="AutoShape 26"/>
          <p:cNvSpPr>
            <a:spLocks noChangeArrowheads="1"/>
          </p:cNvSpPr>
          <p:nvPr/>
        </p:nvSpPr>
        <p:spPr bwMode="auto">
          <a:xfrm>
            <a:off x="6811008" y="3141662"/>
            <a:ext cx="533400" cy="161925"/>
          </a:xfrm>
          <a:prstGeom prst="rightArrow">
            <a:avLst>
              <a:gd name="adj1" fmla="val 50000"/>
              <a:gd name="adj2" fmla="val 82353"/>
            </a:avLst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27"/>
              <p:cNvSpPr txBox="1"/>
              <p:nvPr/>
            </p:nvSpPr>
            <p:spPr bwMode="auto">
              <a:xfrm>
                <a:off x="7572374" y="3014662"/>
                <a:ext cx="1387163" cy="7812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2374" y="3014662"/>
                <a:ext cx="1387163" cy="781223"/>
              </a:xfrm>
              <a:prstGeom prst="rect">
                <a:avLst/>
              </a:prstGeom>
              <a:blipFill rotWithShape="1">
                <a:blip r:embed="rId7"/>
                <a:stretch>
                  <a:fillRect l="-46" t="-41" r="23" b="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bject 28"/>
              <p:cNvSpPr txBox="1"/>
              <p:nvPr/>
            </p:nvSpPr>
            <p:spPr bwMode="auto">
              <a:xfrm>
                <a:off x="1782763" y="3398838"/>
                <a:ext cx="1790700" cy="7990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2763" y="3398838"/>
                <a:ext cx="1790700" cy="799058"/>
              </a:xfrm>
              <a:prstGeom prst="rect">
                <a:avLst/>
              </a:prstGeom>
              <a:blipFill rotWithShape="1">
                <a:blip r:embed="rId8"/>
                <a:stretch>
                  <a:fillRect l="-18" t="-40" r="18" b="6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29"/>
          <p:cNvSpPr>
            <a:spLocks noChangeArrowheads="1"/>
          </p:cNvSpPr>
          <p:nvPr/>
        </p:nvSpPr>
        <p:spPr bwMode="auto">
          <a:xfrm>
            <a:off x="3016331" y="3487673"/>
            <a:ext cx="533400" cy="161925"/>
          </a:xfrm>
          <a:prstGeom prst="rightArrow">
            <a:avLst>
              <a:gd name="adj1" fmla="val 50000"/>
              <a:gd name="adj2" fmla="val 82353"/>
            </a:avLst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bject 30"/>
              <p:cNvSpPr txBox="1"/>
              <p:nvPr/>
            </p:nvSpPr>
            <p:spPr bwMode="auto">
              <a:xfrm>
                <a:off x="3675063" y="3411538"/>
                <a:ext cx="3201192" cy="914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)&gt;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Object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5063" y="3411538"/>
                <a:ext cx="3201192" cy="914400"/>
              </a:xfrm>
              <a:prstGeom prst="rect">
                <a:avLst/>
              </a:prstGeom>
              <a:blipFill rotWithShape="1">
                <a:blip r:embed="rId9"/>
                <a:stretch>
                  <a:fillRect l="-10" t="-35" r="15" b="3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bject 32"/>
              <p:cNvSpPr txBox="1"/>
              <p:nvPr/>
            </p:nvSpPr>
            <p:spPr bwMode="auto">
              <a:xfrm>
                <a:off x="6292849" y="3411538"/>
                <a:ext cx="1762919" cy="9827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2849" y="3411538"/>
                <a:ext cx="1762919" cy="982730"/>
              </a:xfrm>
              <a:prstGeom prst="rect">
                <a:avLst/>
              </a:prstGeom>
              <a:blipFill rotWithShape="1">
                <a:blip r:embed="rId10"/>
                <a:stretch>
                  <a:fillRect l="-36" t="-32" r="9" b="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bject 33"/>
              <p:cNvSpPr txBox="1"/>
              <p:nvPr/>
            </p:nvSpPr>
            <p:spPr bwMode="auto">
              <a:xfrm>
                <a:off x="2344738" y="3881438"/>
                <a:ext cx="2047162" cy="9196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Object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4738" y="3881438"/>
                <a:ext cx="2047162" cy="919641"/>
              </a:xfrm>
              <a:prstGeom prst="rect">
                <a:avLst/>
              </a:prstGeom>
              <a:blipFill rotWithShape="1">
                <a:blip r:embed="rId11"/>
                <a:stretch>
                  <a:fillRect l="-16" t="-35" r="12" b="5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bject 36"/>
              <p:cNvSpPr txBox="1"/>
              <p:nvPr/>
            </p:nvSpPr>
            <p:spPr bwMode="auto">
              <a:xfrm>
                <a:off x="5557837" y="3868737"/>
                <a:ext cx="2484355" cy="8302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7837" y="3868737"/>
                <a:ext cx="2484355" cy="830265"/>
              </a:xfrm>
              <a:prstGeom prst="rect">
                <a:avLst/>
              </a:prstGeom>
              <a:blipFill rotWithShape="1">
                <a:blip r:embed="rId12"/>
                <a:stretch>
                  <a:fillRect l="-13" t="-38" r="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utoShape 37"/>
          <p:cNvSpPr>
            <a:spLocks noChangeArrowheads="1"/>
          </p:cNvSpPr>
          <p:nvPr/>
        </p:nvSpPr>
        <p:spPr bwMode="auto">
          <a:xfrm>
            <a:off x="7740731" y="3716273"/>
            <a:ext cx="533400" cy="190500"/>
          </a:xfrm>
          <a:prstGeom prst="rightArrow">
            <a:avLst>
              <a:gd name="adj1" fmla="val 50000"/>
              <a:gd name="adj2" fmla="val 70000"/>
            </a:avLst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37" name="AutoShape 38"/>
          <p:cNvSpPr/>
          <p:nvPr/>
        </p:nvSpPr>
        <p:spPr bwMode="auto">
          <a:xfrm>
            <a:off x="7486731" y="3436873"/>
            <a:ext cx="152400" cy="762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19050">
            <a:solidFill>
              <a:srgbClr val="0070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bject 39"/>
              <p:cNvSpPr txBox="1"/>
              <p:nvPr/>
            </p:nvSpPr>
            <p:spPr bwMode="auto">
              <a:xfrm>
                <a:off x="1349822" y="4265252"/>
                <a:ext cx="3093466" cy="9827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Object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9822" y="4265252"/>
                <a:ext cx="3093466" cy="982729"/>
              </a:xfrm>
              <a:prstGeom prst="rect">
                <a:avLst/>
              </a:prstGeom>
              <a:blipFill rotWithShape="1">
                <a:blip r:embed="rId13"/>
                <a:stretch>
                  <a:fillRect l="-14" t="-60" r="6" b="3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Object 36"/>
              <p:cNvSpPr txBox="1"/>
              <p:nvPr/>
            </p:nvSpPr>
            <p:spPr bwMode="auto">
              <a:xfrm>
                <a:off x="3638766" y="3867745"/>
                <a:ext cx="1801812" cy="457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8766" y="3867745"/>
                <a:ext cx="1801812" cy="457200"/>
              </a:xfrm>
              <a:prstGeom prst="rect">
                <a:avLst/>
              </a:prstGeom>
              <a:blipFill rotWithShape="1">
                <a:blip r:embed="rId14"/>
                <a:stretch>
                  <a:fillRect l="-12" t="-130" r="30" b="13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utoShape 37"/>
          <p:cNvSpPr>
            <a:spLocks noChangeArrowheads="1"/>
          </p:cNvSpPr>
          <p:nvPr/>
        </p:nvSpPr>
        <p:spPr bwMode="auto">
          <a:xfrm>
            <a:off x="3649976" y="4363677"/>
            <a:ext cx="533400" cy="190500"/>
          </a:xfrm>
          <a:prstGeom prst="rightArrow">
            <a:avLst>
              <a:gd name="adj1" fmla="val 50000"/>
              <a:gd name="adj2" fmla="val 70000"/>
            </a:avLst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Object 39"/>
              <p:cNvSpPr txBox="1"/>
              <p:nvPr/>
            </p:nvSpPr>
            <p:spPr bwMode="auto">
              <a:xfrm>
                <a:off x="4225462" y="4249028"/>
                <a:ext cx="4574389" cy="9827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4" name="Object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5462" y="4249028"/>
                <a:ext cx="4574389" cy="982729"/>
              </a:xfrm>
              <a:prstGeom prst="rect">
                <a:avLst/>
              </a:prstGeom>
              <a:blipFill rotWithShape="1">
                <a:blip r:embed="rId15"/>
                <a:stretch>
                  <a:fillRect l="-4" t="-25" b="6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本框 75"/>
              <p:cNvSpPr txBox="1"/>
              <p:nvPr/>
            </p:nvSpPr>
            <p:spPr>
              <a:xfrm>
                <a:off x="2081127" y="4706956"/>
                <a:ext cx="45720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→∞)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27" y="4706956"/>
                <a:ext cx="4572000" cy="374270"/>
              </a:xfrm>
              <a:prstGeom prst="rect">
                <a:avLst/>
              </a:prstGeom>
              <a:blipFill rotWithShape="1">
                <a:blip r:embed="rId16"/>
                <a:stretch>
                  <a:fillRect l="-5" t="-90" r="5" b="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AutoShape 37"/>
          <p:cNvSpPr>
            <a:spLocks noChangeArrowheads="1"/>
          </p:cNvSpPr>
          <p:nvPr/>
        </p:nvSpPr>
        <p:spPr bwMode="auto">
          <a:xfrm>
            <a:off x="2844213" y="4809033"/>
            <a:ext cx="533400" cy="190500"/>
          </a:xfrm>
          <a:prstGeom prst="rightArrow">
            <a:avLst>
              <a:gd name="adj1" fmla="val 50000"/>
              <a:gd name="adj2" fmla="val 70000"/>
            </a:avLst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19768" y="2006033"/>
            <a:ext cx="504056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00067" y="1407775"/>
            <a:ext cx="322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“谱”与特征值相关；“半径”与收敛相关。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02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推论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，如果存在一矩阵范数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，有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收敛矩阵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func>
                    <m:r>
                      <a:rPr lang="zh-CN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zh-CN" altLang="en-US" sz="2000" dirty="0"/>
                  <a:t>。（因为谱半径是任意范数的下确界）</a:t>
                </a:r>
                <a:endParaRPr lang="en-US" altLang="zh-CN" sz="2000" dirty="0"/>
              </a:p>
              <a:p>
                <a:endParaRPr lang="zh-CN" altLang="en-US" sz="2000" dirty="0"/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举例：判断下列矩阵是否为收敛矩阵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(1)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利用充要条件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plc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mr>
                    </m:m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，因此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𝜌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zh-CN" alt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收敛矩阵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(2)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利用充分条件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 ，则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收敛矩阵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024948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4" b="-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27"/>
              <p:cNvSpPr txBox="1"/>
              <p:nvPr/>
            </p:nvSpPr>
            <p:spPr bwMode="auto">
              <a:xfrm>
                <a:off x="1187450" y="2413000"/>
                <a:ext cx="2952502" cy="80682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):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450" y="2413000"/>
                <a:ext cx="2952502" cy="806822"/>
              </a:xfrm>
              <a:prstGeom prst="rect">
                <a:avLst/>
              </a:prstGeom>
              <a:blipFill rotWithShape="1">
                <a:blip r:embed="rId2"/>
                <a:stretch>
                  <a:fillRect r="13" b="4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28"/>
              <p:cNvSpPr txBox="1"/>
              <p:nvPr/>
            </p:nvSpPr>
            <p:spPr bwMode="auto">
              <a:xfrm>
                <a:off x="4768850" y="2184400"/>
                <a:ext cx="3613936" cy="103542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):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8850" y="2184400"/>
                <a:ext cx="3613936" cy="1035422"/>
              </a:xfrm>
              <a:prstGeom prst="rect">
                <a:avLst/>
              </a:prstGeom>
              <a:blipFill rotWithShape="1">
                <a:blip r:embed="rId3"/>
                <a:stretch>
                  <a:fillRect r="4" b="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761214" y="4343298"/>
            <a:ext cx="7621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rgbClr val="0070C0"/>
                </a:solidFill>
                <a:ea typeface="华文楷体" panose="02010600040101010101" charset="-122"/>
                <a:cs typeface="Times New Roman" panose="02020603050405020304" charset="0"/>
              </a:rPr>
              <a:t>正如高数上，由数列的极限，可定义数项级数。现已有了矩阵序列的极限，故可引入矩阵级数的概念</a:t>
            </a:r>
            <a:endParaRPr lang="zh-CN" altLang="en-US" sz="1800" dirty="0">
              <a:solidFill>
                <a:srgbClr val="0070C0"/>
              </a:solidFill>
              <a:ea typeface="华文楷体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369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2236510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矩阵分析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矩阵级数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3880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数列级数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如果级数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部分和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数列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有极限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，即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无穷级数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收敛，这时极限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叫做这级数的和，并写成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+…;</m:t>
                      </m:r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没有极限，则称无穷级数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发散。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级数中的典型问题：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1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）级数敛散性的判断；只有收敛的级数才有意义。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2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）幂级数的敛散性，幂级数在什么范围内收敛（收敛半径）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上述问题是在高等数学中涉及级数的经典问题。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3880549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4" b="-1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95536" y="699542"/>
                <a:ext cx="8424936" cy="401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2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）幂级数的敛散性，幂级数在什么范围内收敛（收敛半径）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如果每一项是常数乘幂函数的函数项级数，则称其为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幂级数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，其形式为：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其中常数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叫做幂级数的系数。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此外，还有一些经典的问题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3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）绝对收敛，条件收敛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对于级数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+…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它的各项为任意实数。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如果级数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各项的绝对值所构成的正项级数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收敛，则称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绝对收敛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；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如果级数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收敛，而级数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发散，则称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条件收敛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99542"/>
                <a:ext cx="8424936" cy="4010200"/>
              </a:xfrm>
              <a:prstGeom prst="rect">
                <a:avLst/>
              </a:prstGeom>
              <a:blipFill rotWithShape="1">
                <a:blip r:embed="rId1"/>
                <a:stretch>
                  <a:fillRect l="-7" t="-10" r="4" b="-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95536" y="699542"/>
                <a:ext cx="8424936" cy="336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4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）函数</a:t>
                </a:r>
                <a:r>
                  <a:rPr lang="zh-CN" altLang="en-US" sz="2000" dirty="0" smtClean="0">
                    <a:ea typeface="华文楷体" panose="02010600040101010101" charset="-122"/>
                    <a:cs typeface="Times New Roman" panose="02020603050405020304" charset="0"/>
                  </a:rPr>
                  <a:t>展开成幂级数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：任何一个函数都可以展开成幂级数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泰勒展式：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常见函数展开式：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+…(−∞&lt;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&lt;+∞)</m:t>
                      </m:r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CN" sz="2000" b="0" i="1" dirty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in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−…+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)!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(−∞&lt;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&lt;+∞)</m:t>
                      </m:r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上述常见函数在计算机中是无法直接计算的，一般是将其转化称级数进行计算的，级数项数越多越精确。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99542"/>
                <a:ext cx="8424936" cy="3361626"/>
              </a:xfrm>
              <a:prstGeom prst="rect">
                <a:avLst/>
              </a:prstGeom>
              <a:blipFill rotWithShape="1">
                <a:blip r:embed="rId1"/>
                <a:stretch>
                  <a:fillRect l="-7" t="-12" r="4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3139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矩阵级数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中的矩阵序列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构成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的无穷和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称为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矩阵级数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，记为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矩阵级数的部分和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0" dirty="0">
                    <a:ea typeface="华文楷体" panose="02010600040101010101" charset="-122"/>
                    <a:cs typeface="Times New Roman" panose="02020603050405020304" charset="0"/>
                  </a:rPr>
                  <a:t>对任一正整数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，称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为矩阵级数的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部分和</a:t>
                </a:r>
                <a:endParaRPr lang="en-US" altLang="zh-CN" sz="2000" dirty="0">
                  <a:solidFill>
                    <a:srgbClr val="0070C0"/>
                  </a:solidFill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3139064"/>
              </a:xfrm>
              <a:prstGeom prst="rect">
                <a:avLst/>
              </a:prstGeom>
              <a:blipFill rotWithShape="1">
                <a:blip r:embed="rId1"/>
                <a:stretch>
                  <a:fillRect l="-6" t="-13" r="4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214" y="699542"/>
            <a:ext cx="8059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前言：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5606"/>
            <a:ext cx="9144000" cy="1658744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3923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矩阵级数的收敛和发散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若由矩阵级数的部分和构造的矩阵序列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收敛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，且有极限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则称矩阵级数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收敛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，其和为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𝑆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如果序列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发散，则称级数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发散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定理：矩阵级数的收敛的充要条件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⇔</m:t>
                        </m:r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该矩阵序列的每一个元素的级数是收敛的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3923382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247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矩阵级数的收敛和发散举例：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已知矩阵序列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的通项为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sup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判断矩阵级数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的敛散性。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计算矩阵级数的部分和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000" dirty="0"/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由于等比数列的级数为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且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)⋅(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247253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214" y="699542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矩阵级数的收敛和发散举例：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5"/>
              <p:cNvSpPr txBox="1"/>
              <p:nvPr/>
            </p:nvSpPr>
            <p:spPr bwMode="auto">
              <a:xfrm>
                <a:off x="674332" y="1161571"/>
                <a:ext cx="7354052" cy="19575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)(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332" y="1161571"/>
                <a:ext cx="7354052" cy="1957512"/>
              </a:xfrm>
              <a:prstGeom prst="rect">
                <a:avLst/>
              </a:prstGeom>
              <a:blipFill rotWithShape="1">
                <a:blip r:embed="rId1"/>
                <a:stretch>
                  <a:fillRect l="-8" t="-8" r="1" b="3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18"/>
              <p:cNvSpPr txBox="1"/>
              <p:nvPr/>
            </p:nvSpPr>
            <p:spPr bwMode="auto">
              <a:xfrm>
                <a:off x="1043608" y="2672730"/>
                <a:ext cx="3134518" cy="17712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  <m:sup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2672730"/>
                <a:ext cx="3134518" cy="1771228"/>
              </a:xfrm>
              <a:prstGeom prst="rect">
                <a:avLst/>
              </a:prstGeom>
              <a:blipFill rotWithShape="1">
                <a:blip r:embed="rId2"/>
                <a:stretch>
                  <a:fillRect l="-10" t="-1" r="15" b="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971600" y="4124322"/>
            <a:ext cx="3024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ea typeface="华文楷体" panose="02010600040101010101" charset="-122"/>
                <a:cs typeface="Times New Roman" panose="02020603050405020304" charset="0"/>
              </a:rPr>
              <a:t>矩阵级数收敛，且其和为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9"/>
              <p:cNvSpPr txBox="1"/>
              <p:nvPr/>
            </p:nvSpPr>
            <p:spPr bwMode="auto">
              <a:xfrm>
                <a:off x="4514850" y="3830166"/>
                <a:ext cx="3657550" cy="11858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func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4850" y="3830166"/>
                <a:ext cx="3657550" cy="1185863"/>
              </a:xfrm>
              <a:prstGeom prst="rect">
                <a:avLst/>
              </a:prstGeom>
              <a:blipFill rotWithShape="1">
                <a:blip r:embed="rId3"/>
                <a:stretch>
                  <a:fillRect t="-41" r="16" b="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3735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矩阵级数的绝对收敛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个数值级数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plcHide m:val="on"/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收敛，则称矩阵级数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绝对收敛。</a:t>
                </a:r>
                <a:endParaRPr lang="en-US" altLang="zh-CN" sz="2000" dirty="0">
                  <a:solidFill>
                    <a:srgbClr val="0070C0"/>
                  </a:solidFill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该矩阵序列的每一个元素的绝对值级数是收敛的，则为绝对收敛。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solidFill>
                    <a:srgbClr val="0070C0"/>
                  </a:solidFill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矩阵级数绝对收敛的充要条件：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矩阵级数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绝对收敛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	   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任意一范数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,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正项级数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收敛。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3735510"/>
              </a:xfrm>
              <a:prstGeom prst="rect">
                <a:avLst/>
              </a:prstGeom>
              <a:blipFill rotWithShape="1">
                <a:blip r:embed="rId1"/>
                <a:stretch>
                  <a:fillRect l="-6" t="-11" r="4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3962400" y="3795886"/>
            <a:ext cx="609600" cy="1524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rgbClr val="0070C0"/>
          </a:solidFill>
          <a:ln w="19050">
            <a:solidFill>
              <a:srgbClr val="0070C0"/>
            </a:solidFill>
            <a:miter lim="800000"/>
          </a:ln>
          <a:effectLst/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新宋体" panose="02010609030101010101" charset="-122"/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411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证明矩阵级数绝对收敛的充要条件：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在矩阵范数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𝑗</m:t>
                        </m:r>
                      </m:lim>
                    </m:limLow>
                    <m:d>
                      <m:dPr>
                        <m:begChr m:val="|"/>
                        <m:endChr m:val="|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下证明此命题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必要性： 矩阵级数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绝对收敛，则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plc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mPr>
                      <m:m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,⋯,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,⋯,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都收敛。那么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𝑚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个数值级数均为正项级数，其相加所构成的级数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也收敛。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由于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由正项级数的比较判别法，可知级数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nary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411592"/>
              </a:xfrm>
              <a:prstGeom prst="rect">
                <a:avLst/>
              </a:prstGeom>
              <a:blipFill rotWithShape="1">
                <a:blip r:embed="rId1"/>
                <a:stretch>
                  <a:fillRect l="-6" t="-9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10"/>
              <p:cNvSpPr txBox="1"/>
              <p:nvPr/>
            </p:nvSpPr>
            <p:spPr bwMode="auto">
              <a:xfrm>
                <a:off x="3427413" y="3513138"/>
                <a:ext cx="1911350" cy="5461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7413" y="3513138"/>
                <a:ext cx="1911350" cy="546100"/>
              </a:xfrm>
              <a:prstGeom prst="rect">
                <a:avLst/>
              </a:prstGeom>
              <a:blipFill rotWithShape="1">
                <a:blip r:embed="rId2"/>
                <a:stretch>
                  <a:fillRect l="-17" t="-58" r="-19950" b="-2343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21"/>
              <p:cNvSpPr txBox="1"/>
              <p:nvPr/>
            </p:nvSpPr>
            <p:spPr bwMode="auto">
              <a:xfrm>
                <a:off x="2700338" y="2763838"/>
                <a:ext cx="4391942" cy="13920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0338" y="2763838"/>
                <a:ext cx="4391942" cy="1392088"/>
              </a:xfrm>
              <a:prstGeom prst="rect">
                <a:avLst/>
              </a:prstGeom>
              <a:blipFill rotWithShape="1">
                <a:blip r:embed="rId3"/>
                <a:stretch>
                  <a:fillRect l="-7" t="-23" r="14" b="3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338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证明矩阵级数绝对收敛的充要条件：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充分性： 若正项级数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nary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收敛，由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lim>
                    </m:limLow>
                    <m:d>
                      <m:dPr>
                        <m:begChr m:val="|"/>
                        <m:endChr m:val="|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可知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,⋯,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;</m:t>
                            </m:r>
                          </m:e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,⋯,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;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由正项级数的比较判别法，可知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𝑚</m:t>
                    </m:r>
                    <m:r>
                      <a:rPr lang="en-US" altLang="zh-CN" sz="200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lang="en-US" altLang="zh-CN" sz="2000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个数值级数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plc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mPr>
                      <m:m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,⋯,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,⋯,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都收敛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从而矩阵级数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绝对收敛。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同时应用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上矩阵范数的等价性及正项级数的比较判别法，可知上述命题对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∀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·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均成立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3388748"/>
              </a:xfrm>
              <a:prstGeom prst="rect">
                <a:avLst/>
              </a:prstGeom>
              <a:blipFill rotWithShape="1">
                <a:blip r:embed="rId1"/>
                <a:stretch>
                  <a:fillRect l="-6" t="-12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39552" y="699542"/>
                <a:ext cx="8280920" cy="3907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矩阵级数的定理：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𝐵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,⋯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∀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绝对收敛的矩阵级数必收敛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，并且任意调换其项的顺序所得的矩阵级数仍收敛，且其和不变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若矩阵级数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收敛（或绝对收敛），则矩阵级数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也收敛（或绝对收敛），并且有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𝑄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若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均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绝对收敛，则它们按项相乘所得的矩阵级数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)+⋯+(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)+⋯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也绝对收敛，且其和为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99542"/>
                <a:ext cx="8280920" cy="3907352"/>
              </a:xfrm>
              <a:prstGeom prst="rect">
                <a:avLst/>
              </a:prstGeom>
              <a:blipFill rotWithShape="1">
                <a:blip r:embed="rId1"/>
                <a:stretch>
                  <a:fillRect l="-5" t="-10" r="4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251520" y="1707654"/>
            <a:ext cx="288032" cy="5040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151529" y="2079523"/>
            <a:ext cx="453155" cy="1002890"/>
          </a:xfrm>
          <a:custGeom>
            <a:avLst/>
            <a:gdLst>
              <a:gd name="connsiteX0" fmla="*/ 180310 w 453155"/>
              <a:gd name="connsiteY0" fmla="*/ 0 h 1002890"/>
              <a:gd name="connsiteX1" fmla="*/ 10703 w 453155"/>
              <a:gd name="connsiteY1" fmla="*/ 700548 h 1002890"/>
              <a:gd name="connsiteX2" fmla="*/ 453155 w 453155"/>
              <a:gd name="connsiteY2" fmla="*/ 1002890 h 100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155" h="1002890">
                <a:moveTo>
                  <a:pt x="180310" y="0"/>
                </a:moveTo>
                <a:cubicBezTo>
                  <a:pt x="72769" y="266700"/>
                  <a:pt x="-34771" y="533400"/>
                  <a:pt x="10703" y="700548"/>
                </a:cubicBezTo>
                <a:cubicBezTo>
                  <a:pt x="56177" y="867696"/>
                  <a:pt x="390474" y="967248"/>
                  <a:pt x="453155" y="100289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331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证明：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只证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4.5.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证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4.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：因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再考察级数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的部分和的极限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𝑄</m:t>
                              </m:r>
                            </m:e>
                          </m:nary>
                        </m:e>
                      </m:func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𝑄</m:t>
                      </m:r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𝑃𝐴𝑄</m:t>
                      </m:r>
                    </m:oMath>
                  </m:oMathPara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可见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收敛，且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𝑄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若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绝对收敛，则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由于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由正项级数的比较判别法可知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绝对收敛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331827"/>
              </a:xfrm>
              <a:prstGeom prst="rect">
                <a:avLst/>
              </a:prstGeom>
              <a:blipFill rotWithShape="1">
                <a:blip r:embed="rId1"/>
                <a:stretch>
                  <a:fillRect l="-6" t="-9" r="4" b="-1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061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证明：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只证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4.5.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证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5.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：由命题的条件可知，级数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均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绝对收敛。记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考察矩阵级数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)+⋯+(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​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)+⋯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的通项范数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​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+⋯+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​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+⋯+</m:t>
                    </m:r>
                    <m:d>
                      <m:dPr>
                        <m:begChr m:val="‖"/>
                        <m:endChr m:val="‖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正项级数的比较判别法可知，级数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​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​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​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)+⋯+(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​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​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)+⋯</m:t>
                      </m:r>
                    </m:oMath>
                  </m:oMathPara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绝对收敛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+⋯+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061048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4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3801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证明：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只证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4.5.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证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5.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：则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再记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CN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由矩阵范数的三角不等式及相容性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再由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func>
                    <m:sSubSup>
                      <m:sSubSup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000" dirty="0"/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可得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func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3801746"/>
              </a:xfrm>
              <a:prstGeom prst="rect">
                <a:avLst/>
              </a:prstGeom>
              <a:blipFill rotWithShape="1">
                <a:blip r:embed="rId1"/>
                <a:stretch>
                  <a:fillRect l="-6" t="-11" r="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775936" y="-134143"/>
            <a:ext cx="175086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 sz="2000" b="0"/>
          </a:p>
        </p:txBody>
      </p:sp>
      <p:sp>
        <p:nvSpPr>
          <p:cNvPr id="2" name="文本框 1"/>
          <p:cNvSpPr txBox="1"/>
          <p:nvPr/>
        </p:nvSpPr>
        <p:spPr>
          <a:xfrm>
            <a:off x="1070430" y="916196"/>
            <a:ext cx="46466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矩阵分析的主要内容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矩阵序列</a:t>
            </a: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矩阵级数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矩阵函数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矩阵的微分与积分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矩阵分析应用举例</a:t>
            </a: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14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矩阵幂级数：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，复数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列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，称矩阵级数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的幂级数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矩阵幂级数收敛的判别定理：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若复变量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的收敛半径为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，而矩阵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的谱半径为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时，矩阵幂级数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绝对收敛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457200" indent="-457200">
                  <a:buFont typeface="Segoe Print" panose="02000600000000000000" charset="0"/>
                  <a:buAutoNum type="arabicPeriod"/>
                </a:pP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时，矩阵幂级数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发散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的计算公式：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𝑜𝑟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lim</m:t>
                                    </m:r>
                                  </m:e>
                                  <m:li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→∞</m:t>
                                    </m:r>
                                  </m:lim>
                                </m:limLow>
                              </m:fName>
                              <m:e>
                                <m:rad>
                                  <m:rad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deg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rad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den>
                        </m:f>
                      </m:e>
                    </m:func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149149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4" b="-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矩阵的幂级数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139702"/>
            <a:ext cx="2325005" cy="739544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353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证明：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1. 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𝜌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，取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𝜀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那么，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𝜌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)+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𝜀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因此，存在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·</m:t>
                            </m:r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𝜌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)+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𝜀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⋅(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𝜌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)+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𝜀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由于幂级数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𝜌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𝜀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收敛，根据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正项级数的比较审敛法知矩阵幂级数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绝对收敛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2. 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由于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limLow>
                      <m:limLow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j</m:t>
                        </m:r>
                      </m:lim>
                    </m:limLow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limLow>
                      <m:limLow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j</m:t>
                        </m:r>
                      </m:lim>
                    </m:limLow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&gt;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由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  <a:sym typeface="Wingdings" panose="05000000000000000000" pitchFamily="2" charset="2"/>
                  </a:rPr>
                  <a:t>定理，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∃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，使得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𝐴𝑃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plcHide m:val="on"/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353115"/>
              </a:xfrm>
              <a:prstGeom prst="rect">
                <a:avLst/>
              </a:prstGeom>
              <a:blipFill rotWithShape="1">
                <a:blip r:embed="rId1"/>
                <a:stretch>
                  <a:fillRect l="-6" t="-9" r="4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矩阵的幂级数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3196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证明：</a:t>
                </a:r>
                <a:endParaRPr lang="zh-CN" altLang="en-US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矩阵幂级数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的对角线元素为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nary>
                          </m:e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,⋯,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发散，那么矩阵幂级数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发散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由于矩阵幂级数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具有相同的敛散性，可知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也发散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3196260"/>
              </a:xfrm>
              <a:prstGeom prst="rect">
                <a:avLst/>
              </a:prstGeom>
              <a:blipFill rotWithShape="1">
                <a:blip r:embed="rId1"/>
                <a:stretch>
                  <a:fillRect l="-6" t="-13" r="4" b="-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矩阵的幂级数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134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推论：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收敛半径为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。若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∃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，使得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，则矩阵幂级数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绝对收敛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谱半径是小于等于任何一个级数的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1345112"/>
              </a:xfrm>
              <a:prstGeom prst="rect">
                <a:avLst/>
              </a:prstGeom>
              <a:blipFill rotWithShape="1">
                <a:blip r:embed="rId1"/>
                <a:stretch>
                  <a:fillRect l="-6" t="-30" r="-217" b="-4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矩阵的幂级数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386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举例：</a:t>
                </a:r>
                <a:endParaRPr lang="zh-CN" altLang="en-US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判断矩阵幂级数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plcHide m:val="on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的敛散性。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的特征值为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8333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,−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5000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那么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limLow>
                      <m:limLow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j</m:t>
                        </m:r>
                      </m:lim>
                    </m:limLow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8333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又因为幂级数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收敛半径为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则该矩阵幂级数绝对收敛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3860544"/>
              </a:xfrm>
              <a:prstGeom prst="rect">
                <a:avLst/>
              </a:prstGeom>
              <a:blipFill rotWithShape="1">
                <a:blip r:embed="rId1"/>
                <a:stretch>
                  <a:fillRect l="-6" t="-11" r="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矩阵的幂级数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940152" y="2156447"/>
                <a:ext cx="2880320" cy="946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1800" dirty="0">
                    <a:ea typeface="华文楷体" panose="02010600040101010101" charset="-122"/>
                    <a:cs typeface="Times New Roman" panose="02020603050405020304" charset="0"/>
                  </a:rPr>
                  <a:t>的计算公式：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𝑜𝑟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lim</m:t>
                                    </m:r>
                                  </m:e>
                                  <m:lim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→∞</m:t>
                                    </m:r>
                                  </m:lim>
                                </m:limLow>
                              </m:fName>
                              <m:e>
                                <m:rad>
                                  <m:rad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deg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rad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den>
                        </m:f>
                      </m:e>
                    </m:func>
                  </m:oMath>
                </a14:m>
                <a:endParaRPr lang="en-US" altLang="zh-CN" sz="18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156447"/>
                <a:ext cx="2880320" cy="946734"/>
              </a:xfrm>
              <a:prstGeom prst="rect">
                <a:avLst/>
              </a:prstGeom>
              <a:blipFill rotWithShape="1">
                <a:blip r:embed="rId2"/>
                <a:stretch>
                  <a:fillRect l="-13" t="-66" r="11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370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Neumann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级数收敛充要条件：</a:t>
                </a:r>
                <a:endParaRPr lang="zh-CN" altLang="en-US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，称矩阵幂级数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Neumann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级数。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收敛当且仅当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且当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时，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en-US" altLang="zh-CN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Neumann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级数其实就是矩阵的幂级数的一个特例，即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000" dirty="0">
                  <a:solidFill>
                    <a:srgbClr val="0070C0"/>
                  </a:solidFill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写成数列级数：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那么类似的，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推论：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如果存在某矩阵范数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使得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Neumann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级数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收敛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.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3702552"/>
              </a:xfrm>
              <a:prstGeom prst="rect">
                <a:avLst/>
              </a:prstGeom>
              <a:blipFill rotWithShape="1">
                <a:blip r:embed="rId1"/>
                <a:stretch>
                  <a:fillRect l="-6" t="-11" r="4" b="-4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矩阵的幂级数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266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举例：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判断下列矩阵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Neumann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级数的敛散性，如果收敛，求其和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9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所以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Neumann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级数收敛，且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3757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0529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0529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2698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5873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1111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1323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5820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9259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2667910"/>
              </a:xfrm>
              <a:prstGeom prst="rect">
                <a:avLst/>
              </a:prstGeom>
              <a:blipFill rotWithShape="1">
                <a:blip r:embed="rId1"/>
                <a:stretch>
                  <a:fillRect l="-6" t="-15" r="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矩阵的幂级数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369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2236510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矩阵分析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矩阵函数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13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矩阵函数：</a:t>
                </a:r>
                <a:endParaRPr lang="zh-CN" altLang="en-US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矩阵函数的定义基于收敛的矩阵幂级数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收敛于一个唯一的矩阵，即此矩阵幂级数的和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。这样，矩阵幂级数在矩阵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之间建立了一个映射：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称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此映射为矩阵函数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，它是以矩阵为变量且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取值为矩阵的一类函数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称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在映射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下的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象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，记作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𝑆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正式定义：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设幂级数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的收敛半径为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，幂级数收敛于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满足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</a:t>
                </a:r>
                <a:r>
                  <a:rPr lang="zh-CN" altLang="en-US" sz="2000" b="1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矩阵函数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，记为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smtClean="0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133696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4" b="-3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214" y="699542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几个常用的矩阵函数：</a:t>
            </a: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8"/>
              <p:cNvSpPr txBox="1"/>
              <p:nvPr/>
            </p:nvSpPr>
            <p:spPr bwMode="auto">
              <a:xfrm>
                <a:off x="462905" y="1163320"/>
                <a:ext cx="3694388" cy="9097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=+∞)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905" y="1163320"/>
                <a:ext cx="3694388" cy="909713"/>
              </a:xfrm>
              <a:prstGeom prst="rect">
                <a:avLst/>
              </a:prstGeom>
              <a:blipFill rotWithShape="1">
                <a:blip r:embed="rId1"/>
                <a:stretch>
                  <a:fillRect l="-17" r="16" b="4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9"/>
              <p:cNvSpPr txBox="1"/>
              <p:nvPr/>
            </p:nvSpPr>
            <p:spPr bwMode="auto">
              <a:xfrm>
                <a:off x="334592" y="2150540"/>
                <a:ext cx="4808447" cy="12988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func>
                          </m:e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=+∞)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592" y="2150540"/>
                <a:ext cx="4808447" cy="1298845"/>
              </a:xfrm>
              <a:prstGeom prst="rect">
                <a:avLst/>
              </a:prstGeom>
              <a:blipFill rotWithShape="1">
                <a:blip r:embed="rId2"/>
                <a:stretch>
                  <a:fillRect l="-12" t="-33" r="4" b="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20"/>
              <p:cNvSpPr txBox="1"/>
              <p:nvPr/>
            </p:nvSpPr>
            <p:spPr bwMode="auto">
              <a:xfrm>
                <a:off x="395536" y="3144152"/>
                <a:ext cx="4963528" cy="11575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func>
                          </m:e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=+∞)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144152"/>
                <a:ext cx="4963528" cy="1157587"/>
              </a:xfrm>
              <a:prstGeom prst="rect">
                <a:avLst/>
              </a:prstGeom>
              <a:blipFill rotWithShape="1">
                <a:blip r:embed="rId3"/>
                <a:stretch>
                  <a:fillRect l="-11" t="-23" r="6" b="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22"/>
              <p:cNvSpPr txBox="1"/>
              <p:nvPr/>
            </p:nvSpPr>
            <p:spPr bwMode="auto">
              <a:xfrm>
                <a:off x="334593" y="4116767"/>
                <a:ext cx="3822700" cy="7556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593" y="4116767"/>
                <a:ext cx="3822700" cy="755650"/>
              </a:xfrm>
              <a:prstGeom prst="rect">
                <a:avLst/>
              </a:prstGeom>
              <a:blipFill rotWithShape="1">
                <a:blip r:embed="rId4"/>
                <a:stretch>
                  <a:fillRect l="-15" t="-8" r="-15815" b="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491880" y="2173912"/>
                <a:ext cx="5593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2173912"/>
                <a:ext cx="5593688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3" r="1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725954" y="1917673"/>
                <a:ext cx="4418046" cy="703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)!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(∀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54" y="1917673"/>
                <a:ext cx="4418046" cy="703078"/>
              </a:xfrm>
              <a:prstGeom prst="rect">
                <a:avLst/>
              </a:prstGeom>
              <a:blipFill rotWithShape="1">
                <a:blip r:embed="rId6"/>
                <a:stretch>
                  <a:fillRect l="-6" t="-86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5235995" y="1150169"/>
                <a:ext cx="3453133" cy="689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zh-CN" altLang="en-US" i="1">
                          <a:latin typeface="Cambria Math" panose="02040503050406030204" pitchFamily="18" charset="0"/>
                        </a:rPr>
                        <m:t>(∀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995" y="1150169"/>
                <a:ext cx="3453133" cy="689997"/>
              </a:xfrm>
              <a:prstGeom prst="rect">
                <a:avLst/>
              </a:prstGeom>
              <a:blipFill rotWithShape="1">
                <a:blip r:embed="rId7"/>
                <a:stretch>
                  <a:fillRect l="-12" t="-27" r="12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4822892" y="3087233"/>
                <a:ext cx="4139952" cy="703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)!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latin typeface="Cambria Math" panose="02040503050406030204" pitchFamily="18" charset="0"/>
                        </a:rPr>
                        <m:t>(∀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92" y="3087233"/>
                <a:ext cx="4139952" cy="703078"/>
              </a:xfrm>
              <a:prstGeom prst="rect">
                <a:avLst/>
              </a:prstGeom>
              <a:blipFill rotWithShape="1">
                <a:blip r:embed="rId8"/>
                <a:stretch>
                  <a:fillRect l="-2" t="-71" r="11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514825" y="3771768"/>
                <a:ext cx="4686721" cy="689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25" y="3771768"/>
                <a:ext cx="4686721" cy="689997"/>
              </a:xfrm>
              <a:prstGeom prst="rect">
                <a:avLst/>
              </a:prstGeom>
              <a:blipFill rotWithShape="1">
                <a:blip r:embed="rId9"/>
                <a:stretch>
                  <a:fillRect l="-13" t="-73" r="8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369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2236510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矩阵分析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矩阵序列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214" y="699542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几个常用的矩阵函数：</a:t>
            </a: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21"/>
              <p:cNvSpPr txBox="1"/>
              <p:nvPr/>
            </p:nvSpPr>
            <p:spPr bwMode="auto">
              <a:xfrm>
                <a:off x="761214" y="1366923"/>
                <a:ext cx="3910041" cy="12988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sSup>
                              <m:sSup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214" y="1366923"/>
                <a:ext cx="3910041" cy="1298845"/>
              </a:xfrm>
              <a:prstGeom prst="rect">
                <a:avLst/>
              </a:prstGeom>
              <a:blipFill rotWithShape="1">
                <a:blip r:embed="rId1"/>
                <a:stretch>
                  <a:fillRect l="-12" t="-31" r="5" b="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184011" y="1366923"/>
                <a:ext cx="4631634" cy="63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011" y="1366923"/>
                <a:ext cx="4631634" cy="635880"/>
              </a:xfrm>
              <a:prstGeom prst="rect">
                <a:avLst/>
              </a:prstGeom>
              <a:blipFill rotWithShape="1">
                <a:blip r:embed="rId2"/>
                <a:stretch>
                  <a:fillRect l="-14" t="-63" r="1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95358" y="2404112"/>
            <a:ext cx="79090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华文楷体" panose="02010600040101010101" charset="-122"/>
                <a:cs typeface="Times New Roman" panose="02020603050405020304" charset="0"/>
              </a:rPr>
              <a:t>上述定义实现了由矩阵幂级数定义矩阵函数。</a:t>
            </a:r>
            <a:endParaRPr lang="en-US" altLang="zh-CN" sz="1800" dirty="0">
              <a:ea typeface="华文楷体" panose="02010600040101010101" charset="-122"/>
              <a:cs typeface="Times New Roman" panose="02020603050405020304" charset="0"/>
            </a:endParaRPr>
          </a:p>
          <a:p>
            <a:endParaRPr lang="en-US" altLang="zh-CN" sz="1800" dirty="0">
              <a:ea typeface="华文楷体" panose="02010600040101010101" charset="-122"/>
              <a:cs typeface="Times New Roman" panose="02020603050405020304" charset="0"/>
            </a:endParaRPr>
          </a:p>
          <a:p>
            <a:r>
              <a:rPr lang="zh-CN" altLang="en-US" sz="1800" dirty="0">
                <a:ea typeface="华文楷体" panose="02010600040101010101" charset="-122"/>
                <a:cs typeface="Times New Roman" panose="02020603050405020304" charset="0"/>
              </a:rPr>
              <a:t>因此，我们可以通过常见的幂级数来定义出其对应的矩阵函数。</a:t>
            </a:r>
            <a:endParaRPr lang="en-US" altLang="zh-CN" sz="1800" dirty="0">
              <a:ea typeface="华文楷体" panose="02010600040101010101" charset="-122"/>
              <a:cs typeface="Times New Roman" panose="02020603050405020304" charset="0"/>
            </a:endParaRPr>
          </a:p>
          <a:p>
            <a:endParaRPr lang="en-US" altLang="zh-CN" dirty="0">
              <a:ea typeface="华文楷体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593" y="736054"/>
            <a:ext cx="80592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矩阵函数在矩阵分析中的应用：</a:t>
            </a:r>
            <a:r>
              <a:rPr lang="zh-CN" altLang="en-US" sz="2000" dirty="0">
                <a:ea typeface="华文楷体" panose="02010600040101010101" charset="-122"/>
                <a:cs typeface="Times New Roman" panose="02020603050405020304" charset="0"/>
              </a:rPr>
              <a:t>许多工程</a:t>
            </a:r>
            <a:r>
              <a:rPr lang="zh-CN" altLang="en-US" sz="2000" dirty="0">
                <a:ea typeface="华文楷体" panose="02010600040101010101" charset="-122"/>
                <a:cs typeface="Times New Roman" panose="02020603050405020304" charset="0"/>
                <a:sym typeface="Wingdings" panose="05000000000000000000" pitchFamily="2" charset="2"/>
              </a:rPr>
              <a:t>问题，常常化为求解一阶常系数微分方程组的问题</a:t>
            </a:r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  <a:p>
            <a:r>
              <a:rPr lang="zh-CN" altLang="en-US" sz="2000" dirty="0">
                <a:ea typeface="华文楷体" panose="02010600040101010101" charset="-122"/>
                <a:cs typeface="Times New Roman" panose="02020603050405020304" charset="0"/>
              </a:rPr>
              <a:t>如：由线性元件构成的网络状态方程组及输出方程组</a:t>
            </a:r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  <a:p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  <a:p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  <a:p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  <a:p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  <a:p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  <a:p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464964" y="1721896"/>
            <a:ext cx="3243264" cy="1772732"/>
            <a:chOff x="1566863" y="1548318"/>
            <a:chExt cx="3243264" cy="1772732"/>
          </a:xfrm>
        </p:grpSpPr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2100263" y="2006600"/>
              <a:ext cx="4572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sz="2000">
                <a:ea typeface="新宋体" panose="02010609030101010101" charset="-122"/>
              </a:endParaRPr>
            </a:p>
          </p:txBody>
        </p:sp>
        <p:grpSp>
          <p:nvGrpSpPr>
            <p:cNvPr id="47" name="Group 17"/>
            <p:cNvGrpSpPr/>
            <p:nvPr/>
          </p:nvGrpSpPr>
          <p:grpSpPr bwMode="auto">
            <a:xfrm>
              <a:off x="2862263" y="2463800"/>
              <a:ext cx="76200" cy="438150"/>
              <a:chOff x="3471" y="735"/>
              <a:chExt cx="57" cy="331"/>
            </a:xfrm>
          </p:grpSpPr>
          <p:sp>
            <p:nvSpPr>
              <p:cNvPr id="48" name="Freeform 18"/>
              <p:cNvSpPr/>
              <p:nvPr/>
            </p:nvSpPr>
            <p:spPr bwMode="auto">
              <a:xfrm>
                <a:off x="3471" y="735"/>
                <a:ext cx="57" cy="110"/>
              </a:xfrm>
              <a:custGeom>
                <a:avLst/>
                <a:gdLst>
                  <a:gd name="T0" fmla="*/ 0 w 114"/>
                  <a:gd name="T1" fmla="*/ 0 h 228"/>
                  <a:gd name="T2" fmla="*/ 57 w 114"/>
                  <a:gd name="T3" fmla="*/ 55 h 228"/>
                  <a:gd name="T4" fmla="*/ 0 w 114"/>
                  <a:gd name="T5" fmla="*/ 110 h 2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4" h="228">
                    <a:moveTo>
                      <a:pt x="0" y="0"/>
                    </a:moveTo>
                    <a:cubicBezTo>
                      <a:pt x="57" y="38"/>
                      <a:pt x="114" y="76"/>
                      <a:pt x="114" y="114"/>
                    </a:cubicBezTo>
                    <a:cubicBezTo>
                      <a:pt x="114" y="152"/>
                      <a:pt x="57" y="190"/>
                      <a:pt x="0" y="2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49" name="Freeform 19"/>
              <p:cNvSpPr/>
              <p:nvPr/>
            </p:nvSpPr>
            <p:spPr bwMode="auto">
              <a:xfrm>
                <a:off x="3471" y="840"/>
                <a:ext cx="57" cy="110"/>
              </a:xfrm>
              <a:custGeom>
                <a:avLst/>
                <a:gdLst>
                  <a:gd name="T0" fmla="*/ 0 w 114"/>
                  <a:gd name="T1" fmla="*/ 0 h 228"/>
                  <a:gd name="T2" fmla="*/ 57 w 114"/>
                  <a:gd name="T3" fmla="*/ 55 h 228"/>
                  <a:gd name="T4" fmla="*/ 0 w 114"/>
                  <a:gd name="T5" fmla="*/ 110 h 2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4" h="228">
                    <a:moveTo>
                      <a:pt x="0" y="0"/>
                    </a:moveTo>
                    <a:cubicBezTo>
                      <a:pt x="57" y="38"/>
                      <a:pt x="114" y="76"/>
                      <a:pt x="114" y="114"/>
                    </a:cubicBezTo>
                    <a:cubicBezTo>
                      <a:pt x="114" y="152"/>
                      <a:pt x="57" y="190"/>
                      <a:pt x="0" y="2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50" name="Freeform 20"/>
              <p:cNvSpPr/>
              <p:nvPr/>
            </p:nvSpPr>
            <p:spPr bwMode="auto">
              <a:xfrm>
                <a:off x="3471" y="956"/>
                <a:ext cx="57" cy="110"/>
              </a:xfrm>
              <a:custGeom>
                <a:avLst/>
                <a:gdLst>
                  <a:gd name="T0" fmla="*/ 0 w 114"/>
                  <a:gd name="T1" fmla="*/ 0 h 228"/>
                  <a:gd name="T2" fmla="*/ 57 w 114"/>
                  <a:gd name="T3" fmla="*/ 55 h 228"/>
                  <a:gd name="T4" fmla="*/ 0 w 114"/>
                  <a:gd name="T5" fmla="*/ 110 h 2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4" h="228">
                    <a:moveTo>
                      <a:pt x="0" y="0"/>
                    </a:moveTo>
                    <a:cubicBezTo>
                      <a:pt x="57" y="38"/>
                      <a:pt x="114" y="76"/>
                      <a:pt x="114" y="114"/>
                    </a:cubicBezTo>
                    <a:cubicBezTo>
                      <a:pt x="114" y="152"/>
                      <a:pt x="57" y="190"/>
                      <a:pt x="0" y="2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</p:grpSp>
        <p:sp>
          <p:nvSpPr>
            <p:cNvPr id="51" name="Line 21"/>
            <p:cNvSpPr>
              <a:spLocks noChangeShapeType="1"/>
            </p:cNvSpPr>
            <p:nvPr/>
          </p:nvSpPr>
          <p:spPr bwMode="auto">
            <a:xfrm>
              <a:off x="1566863" y="20828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2" name="Line 22"/>
            <p:cNvSpPr>
              <a:spLocks noChangeShapeType="1"/>
            </p:cNvSpPr>
            <p:nvPr/>
          </p:nvSpPr>
          <p:spPr bwMode="auto">
            <a:xfrm>
              <a:off x="2557463" y="20828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3" name="Rectangle 23"/>
            <p:cNvSpPr>
              <a:spLocks noChangeArrowheads="1"/>
            </p:cNvSpPr>
            <p:nvPr/>
          </p:nvSpPr>
          <p:spPr bwMode="auto">
            <a:xfrm rot="16200000">
              <a:off x="3700463" y="2616200"/>
              <a:ext cx="4572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sz="2000">
                <a:ea typeface="新宋体" panose="02010609030101010101" charset="-122"/>
              </a:endParaRPr>
            </a:p>
          </p:txBody>
        </p:sp>
        <p:sp>
          <p:nvSpPr>
            <p:cNvPr id="54" name="Line 24"/>
            <p:cNvSpPr>
              <a:spLocks noChangeShapeType="1"/>
            </p:cNvSpPr>
            <p:nvPr/>
          </p:nvSpPr>
          <p:spPr bwMode="auto">
            <a:xfrm>
              <a:off x="3929063" y="20828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5" name="Line 25"/>
            <p:cNvSpPr>
              <a:spLocks noChangeShapeType="1"/>
            </p:cNvSpPr>
            <p:nvPr/>
          </p:nvSpPr>
          <p:spPr bwMode="auto">
            <a:xfrm>
              <a:off x="3929063" y="29210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6" name="Line 26"/>
            <p:cNvSpPr>
              <a:spLocks noChangeShapeType="1"/>
            </p:cNvSpPr>
            <p:nvPr/>
          </p:nvSpPr>
          <p:spPr bwMode="auto">
            <a:xfrm>
              <a:off x="1566863" y="3302000"/>
              <a:ext cx="2362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7" name="Line 27"/>
            <p:cNvSpPr>
              <a:spLocks noChangeShapeType="1"/>
            </p:cNvSpPr>
            <p:nvPr/>
          </p:nvSpPr>
          <p:spPr bwMode="auto">
            <a:xfrm flipV="1">
              <a:off x="2862263" y="20828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8" name="Line 28"/>
            <p:cNvSpPr>
              <a:spLocks noChangeShapeType="1"/>
            </p:cNvSpPr>
            <p:nvPr/>
          </p:nvSpPr>
          <p:spPr bwMode="auto">
            <a:xfrm>
              <a:off x="2862263" y="29210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9" name="Line 29"/>
            <p:cNvSpPr>
              <a:spLocks noChangeShapeType="1"/>
            </p:cNvSpPr>
            <p:nvPr/>
          </p:nvSpPr>
          <p:spPr bwMode="auto">
            <a:xfrm>
              <a:off x="3319463" y="1973263"/>
              <a:ext cx="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0" name="Line 30"/>
            <p:cNvSpPr>
              <a:spLocks noChangeShapeType="1"/>
            </p:cNvSpPr>
            <p:nvPr/>
          </p:nvSpPr>
          <p:spPr bwMode="auto">
            <a:xfrm>
              <a:off x="3400425" y="1968500"/>
              <a:ext cx="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1" name="Line 31"/>
            <p:cNvSpPr>
              <a:spLocks noChangeShapeType="1"/>
            </p:cNvSpPr>
            <p:nvPr/>
          </p:nvSpPr>
          <p:spPr bwMode="auto">
            <a:xfrm>
              <a:off x="3395663" y="20828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2" name="Text Box 32"/>
            <p:cNvSpPr txBox="1">
              <a:spLocks noChangeArrowheads="1"/>
            </p:cNvSpPr>
            <p:nvPr/>
          </p:nvSpPr>
          <p:spPr bwMode="auto">
            <a:xfrm>
              <a:off x="2992440" y="2463800"/>
              <a:ext cx="436560" cy="40011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i="1" dirty="0">
                  <a:ea typeface="宋体" panose="02010600030101010101" pitchFamily="2" charset="-122"/>
                </a:rPr>
                <a:t>L</a:t>
              </a:r>
              <a:endParaRPr lang="en-US" altLang="zh-CN" sz="2000" i="1" dirty="0">
                <a:ea typeface="宋体" panose="02010600030101010101" pitchFamily="2" charset="-122"/>
              </a:endParaRPr>
            </a:p>
          </p:txBody>
        </p:sp>
        <p:sp>
          <p:nvSpPr>
            <p:cNvPr id="63" name="Text Box 33"/>
            <p:cNvSpPr txBox="1">
              <a:spLocks noChangeArrowheads="1"/>
            </p:cNvSpPr>
            <p:nvPr/>
          </p:nvSpPr>
          <p:spPr bwMode="auto">
            <a:xfrm>
              <a:off x="3162300" y="1548318"/>
              <a:ext cx="533400" cy="39687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i="1" dirty="0">
                  <a:ea typeface="宋体" panose="02010600030101010101" pitchFamily="2" charset="-122"/>
                </a:rPr>
                <a:t>C</a:t>
              </a:r>
              <a:endParaRPr lang="en-US" altLang="zh-CN" sz="2000" i="1" dirty="0">
                <a:ea typeface="宋体" panose="02010600030101010101" pitchFamily="2" charset="-122"/>
              </a:endParaRPr>
            </a:p>
          </p:txBody>
        </p:sp>
        <p:sp>
          <p:nvSpPr>
            <p:cNvPr id="64" name="Text Box 34"/>
            <p:cNvSpPr txBox="1">
              <a:spLocks noChangeArrowheads="1"/>
            </p:cNvSpPr>
            <p:nvPr/>
          </p:nvSpPr>
          <p:spPr bwMode="auto">
            <a:xfrm>
              <a:off x="4048127" y="2477156"/>
              <a:ext cx="762000" cy="39687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i="1" dirty="0">
                  <a:ea typeface="宋体" panose="02010600030101010101" pitchFamily="2" charset="-122"/>
                </a:rPr>
                <a:t>R</a:t>
              </a:r>
              <a:r>
                <a:rPr lang="en-US" altLang="zh-CN" sz="2000" i="1" baseline="-25000" dirty="0">
                  <a:ea typeface="宋体" panose="02010600030101010101" pitchFamily="2" charset="-122"/>
                </a:rPr>
                <a:t>2</a:t>
              </a:r>
              <a:endParaRPr lang="en-US" altLang="zh-CN" sz="2000" i="1" baseline="-25000" dirty="0">
                <a:ea typeface="宋体" panose="02010600030101010101" pitchFamily="2" charset="-122"/>
              </a:endParaRPr>
            </a:p>
          </p:txBody>
        </p:sp>
        <p:sp>
          <p:nvSpPr>
            <p:cNvPr id="65" name="Text Box 35"/>
            <p:cNvSpPr txBox="1">
              <a:spLocks noChangeArrowheads="1"/>
            </p:cNvSpPr>
            <p:nvPr/>
          </p:nvSpPr>
          <p:spPr bwMode="auto">
            <a:xfrm>
              <a:off x="2176463" y="1597025"/>
              <a:ext cx="762000" cy="39687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i="1">
                  <a:ea typeface="宋体" panose="02010600030101010101" pitchFamily="2" charset="-122"/>
                </a:rPr>
                <a:t>R</a:t>
              </a:r>
              <a:r>
                <a:rPr lang="en-US" altLang="zh-CN" sz="2000" i="1" baseline="-25000">
                  <a:ea typeface="宋体" panose="02010600030101010101" pitchFamily="2" charset="-122"/>
                </a:rPr>
                <a:t>1</a:t>
              </a:r>
              <a:endParaRPr lang="en-US" altLang="zh-CN" sz="2000" i="1" baseline="-25000">
                <a:ea typeface="宋体" panose="02010600030101010101" pitchFamily="2" charset="-122"/>
              </a:endParaRPr>
            </a:p>
          </p:txBody>
        </p:sp>
        <p:sp>
          <p:nvSpPr>
            <p:cNvPr id="66" name="Line 36"/>
            <p:cNvSpPr>
              <a:spLocks noChangeShapeType="1"/>
            </p:cNvSpPr>
            <p:nvPr/>
          </p:nvSpPr>
          <p:spPr bwMode="auto">
            <a:xfrm>
              <a:off x="1566863" y="2463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7" name="Text Box 37"/>
            <p:cNvSpPr txBox="1">
              <a:spLocks noChangeArrowheads="1"/>
            </p:cNvSpPr>
            <p:nvPr/>
          </p:nvSpPr>
          <p:spPr bwMode="auto">
            <a:xfrm>
              <a:off x="1624014" y="2467630"/>
              <a:ext cx="762000" cy="39687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i="1" dirty="0">
                  <a:ea typeface="宋体" panose="02010600030101010101" pitchFamily="2" charset="-122"/>
                </a:rPr>
                <a:t>u</a:t>
              </a:r>
              <a:r>
                <a:rPr lang="en-US" altLang="zh-CN" sz="2000" dirty="0">
                  <a:ea typeface="宋体" panose="02010600030101010101" pitchFamily="2" charset="-122"/>
                </a:rPr>
                <a:t>(</a:t>
              </a:r>
              <a:r>
                <a:rPr lang="en-US" altLang="zh-CN" sz="2000" i="1" dirty="0">
                  <a:ea typeface="宋体" panose="02010600030101010101" pitchFamily="2" charset="-122"/>
                </a:rPr>
                <a:t>t</a:t>
              </a:r>
              <a:r>
                <a:rPr lang="en-US" altLang="zh-CN" sz="2000" dirty="0">
                  <a:ea typeface="宋体" panose="02010600030101010101" pitchFamily="2" charset="-122"/>
                </a:rPr>
                <a:t>)</a:t>
              </a:r>
              <a:endParaRPr lang="en-US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68" name="Line 38"/>
            <p:cNvSpPr>
              <a:spLocks noChangeShapeType="1"/>
            </p:cNvSpPr>
            <p:nvPr/>
          </p:nvSpPr>
          <p:spPr bwMode="auto">
            <a:xfrm>
              <a:off x="4429127" y="2227263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9" name="Text Box 39"/>
            <p:cNvSpPr txBox="1">
              <a:spLocks noChangeArrowheads="1"/>
            </p:cNvSpPr>
            <p:nvPr/>
          </p:nvSpPr>
          <p:spPr bwMode="auto">
            <a:xfrm>
              <a:off x="2309813" y="2420938"/>
              <a:ext cx="442913" cy="39687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i="1">
                  <a:ea typeface="宋体" panose="02010600030101010101" pitchFamily="2" charset="-122"/>
                </a:rPr>
                <a:t>i</a:t>
              </a:r>
              <a:r>
                <a:rPr lang="en-US" altLang="zh-CN" sz="2000" i="1" baseline="-25000">
                  <a:ea typeface="宋体" panose="02010600030101010101" pitchFamily="2" charset="-122"/>
                </a:rPr>
                <a:t>L</a:t>
              </a:r>
              <a:endParaRPr lang="en-US" altLang="zh-CN" sz="2000" i="1" baseline="-25000">
                <a:ea typeface="宋体" panose="02010600030101010101" pitchFamily="2" charset="-122"/>
              </a:endParaRPr>
            </a:p>
          </p:txBody>
        </p:sp>
        <p:sp>
          <p:nvSpPr>
            <p:cNvPr id="70" name="Text Box 40"/>
            <p:cNvSpPr txBox="1">
              <a:spLocks noChangeArrowheads="1"/>
            </p:cNvSpPr>
            <p:nvPr/>
          </p:nvSpPr>
          <p:spPr bwMode="auto">
            <a:xfrm>
              <a:off x="3167063" y="2249488"/>
              <a:ext cx="609598" cy="39687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i="1">
                  <a:ea typeface="宋体" panose="02010600030101010101" pitchFamily="2" charset="-122"/>
                </a:rPr>
                <a:t>i</a:t>
              </a:r>
              <a:r>
                <a:rPr lang="en-US" altLang="zh-CN" sz="2000" i="1" baseline="-25000">
                  <a:ea typeface="宋体" panose="02010600030101010101" pitchFamily="2" charset="-122"/>
                </a:rPr>
                <a:t>C</a:t>
              </a:r>
              <a:endParaRPr lang="en-US" altLang="zh-CN" sz="2000" i="1" baseline="-25000">
                <a:ea typeface="宋体" panose="02010600030101010101" pitchFamily="2" charset="-122"/>
              </a:endParaRPr>
            </a:p>
          </p:txBody>
        </p:sp>
        <p:sp>
          <p:nvSpPr>
            <p:cNvPr id="71" name="Line 41"/>
            <p:cNvSpPr>
              <a:spLocks noChangeShapeType="1"/>
            </p:cNvSpPr>
            <p:nvPr/>
          </p:nvSpPr>
          <p:spPr bwMode="auto">
            <a:xfrm>
              <a:off x="2633663" y="2497138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72" name="Line 42"/>
            <p:cNvSpPr>
              <a:spLocks noChangeShapeType="1"/>
            </p:cNvSpPr>
            <p:nvPr/>
          </p:nvSpPr>
          <p:spPr bwMode="auto">
            <a:xfrm>
              <a:off x="3167063" y="234473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73" name="Oval 43"/>
            <p:cNvSpPr>
              <a:spLocks noChangeArrowheads="1"/>
            </p:cNvSpPr>
            <p:nvPr/>
          </p:nvSpPr>
          <p:spPr bwMode="auto">
            <a:xfrm>
              <a:off x="2828925" y="2054225"/>
              <a:ext cx="61913" cy="50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sz="2000">
                <a:ea typeface="新宋体" panose="02010609030101010101" charset="-122"/>
              </a:endParaRPr>
            </a:p>
          </p:txBody>
        </p:sp>
        <p:sp>
          <p:nvSpPr>
            <p:cNvPr id="74" name="Oval 44"/>
            <p:cNvSpPr>
              <a:spLocks noChangeArrowheads="1"/>
            </p:cNvSpPr>
            <p:nvPr/>
          </p:nvSpPr>
          <p:spPr bwMode="auto">
            <a:xfrm>
              <a:off x="2828925" y="3270250"/>
              <a:ext cx="61913" cy="50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sz="2000">
                <a:ea typeface="新宋体" panose="0201060903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bject 47"/>
              <p:cNvSpPr txBox="1"/>
              <p:nvPr/>
            </p:nvSpPr>
            <p:spPr bwMode="auto">
              <a:xfrm>
                <a:off x="5743485" y="2126203"/>
                <a:ext cx="1823340" cy="73297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Object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43485" y="2126203"/>
                <a:ext cx="1823340" cy="732972"/>
              </a:xfrm>
              <a:prstGeom prst="rect">
                <a:avLst/>
              </a:prstGeom>
              <a:blipFill rotWithShape="1">
                <a:blip r:embed="rId1"/>
                <a:stretch>
                  <a:fillRect l="-30" t="-30" r="9" b="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bject 48"/>
              <p:cNvSpPr txBox="1"/>
              <p:nvPr/>
            </p:nvSpPr>
            <p:spPr bwMode="auto">
              <a:xfrm>
                <a:off x="5724128" y="2571750"/>
                <a:ext cx="1852513" cy="838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6" name="Object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4128" y="2571750"/>
                <a:ext cx="1852513" cy="838200"/>
              </a:xfrm>
              <a:prstGeom prst="rect">
                <a:avLst/>
              </a:prstGeom>
              <a:blipFill rotWithShape="1">
                <a:blip r:embed="rId2"/>
                <a:stretch>
                  <a:fillRect l="-13" r="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593" y="736054"/>
            <a:ext cx="8059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矩阵函数在矩阵分析中的应用：</a:t>
            </a:r>
            <a:r>
              <a:rPr lang="zh-CN" altLang="en-US" sz="2000" dirty="0">
                <a:ea typeface="华文楷体" panose="02010600040101010101" charset="-122"/>
                <a:cs typeface="Times New Roman" panose="02020603050405020304" charset="0"/>
              </a:rPr>
              <a:t>许多工程</a:t>
            </a:r>
            <a:r>
              <a:rPr lang="zh-CN" altLang="en-US" sz="2000" dirty="0">
                <a:ea typeface="华文楷体" panose="02010600040101010101" charset="-122"/>
                <a:cs typeface="Times New Roman" panose="02020603050405020304" charset="0"/>
                <a:sym typeface="Wingdings" panose="05000000000000000000" pitchFamily="2" charset="2"/>
              </a:rPr>
              <a:t>问题，常常化为求解一阶常系数微分方程组的问题</a:t>
            </a:r>
            <a:endParaRPr lang="en-US" altLang="zh-CN" sz="2000" dirty="0">
              <a:ea typeface="华文楷体" panose="02010600040101010101" charset="-122"/>
              <a:cs typeface="Times New Roman" panose="02020603050405020304" charset="0"/>
            </a:endParaRPr>
          </a:p>
          <a:p>
            <a:r>
              <a:rPr lang="zh-CN" altLang="en-US" sz="2000" dirty="0">
                <a:ea typeface="华文楷体" panose="02010600040101010101" charset="-122"/>
                <a:cs typeface="Times New Roman" panose="02020603050405020304" charset="0"/>
              </a:rPr>
              <a:t>如：与时间相关的其它动态系统或受控系统</a:t>
            </a:r>
            <a:endParaRPr lang="zh-CN" altLang="en-US" sz="2000" dirty="0">
              <a:ea typeface="华文楷体" panose="02010600040101010101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1210172" y="1923678"/>
            <a:ext cx="2090737" cy="2943225"/>
            <a:chOff x="1210172" y="1923678"/>
            <a:chExt cx="2090737" cy="2943225"/>
          </a:xfrm>
        </p:grpSpPr>
        <p:grpSp>
          <p:nvGrpSpPr>
            <p:cNvPr id="4" name="Group 49"/>
            <p:cNvGrpSpPr/>
            <p:nvPr/>
          </p:nvGrpSpPr>
          <p:grpSpPr bwMode="auto">
            <a:xfrm>
              <a:off x="1567359" y="1923678"/>
              <a:ext cx="990600" cy="152400"/>
              <a:chOff x="4368" y="816"/>
              <a:chExt cx="624" cy="96"/>
            </a:xfrm>
          </p:grpSpPr>
          <p:sp>
            <p:nvSpPr>
              <p:cNvPr id="5" name="Line 50"/>
              <p:cNvSpPr>
                <a:spLocks noChangeShapeType="1"/>
              </p:cNvSpPr>
              <p:nvPr/>
            </p:nvSpPr>
            <p:spPr bwMode="auto">
              <a:xfrm>
                <a:off x="4368" y="91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Line 51"/>
              <p:cNvSpPr>
                <a:spLocks noChangeShapeType="1"/>
              </p:cNvSpPr>
              <p:nvPr/>
            </p:nvSpPr>
            <p:spPr bwMode="auto">
              <a:xfrm flipV="1">
                <a:off x="4416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52"/>
              <p:cNvSpPr>
                <a:spLocks noChangeShapeType="1"/>
              </p:cNvSpPr>
              <p:nvPr/>
            </p:nvSpPr>
            <p:spPr bwMode="auto">
              <a:xfrm flipV="1">
                <a:off x="4512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53"/>
              <p:cNvSpPr>
                <a:spLocks noChangeShapeType="1"/>
              </p:cNvSpPr>
              <p:nvPr/>
            </p:nvSpPr>
            <p:spPr bwMode="auto">
              <a:xfrm flipV="1">
                <a:off x="4608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54"/>
              <p:cNvSpPr>
                <a:spLocks noChangeShapeType="1"/>
              </p:cNvSpPr>
              <p:nvPr/>
            </p:nvSpPr>
            <p:spPr bwMode="auto">
              <a:xfrm flipV="1">
                <a:off x="4704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55"/>
              <p:cNvSpPr>
                <a:spLocks noChangeShapeType="1"/>
              </p:cNvSpPr>
              <p:nvPr/>
            </p:nvSpPr>
            <p:spPr bwMode="auto">
              <a:xfrm flipV="1">
                <a:off x="4800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56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57"/>
            <p:cNvGrpSpPr/>
            <p:nvPr/>
          </p:nvGrpSpPr>
          <p:grpSpPr bwMode="auto">
            <a:xfrm flipH="1" flipV="1">
              <a:off x="1507034" y="4714503"/>
              <a:ext cx="990600" cy="152400"/>
              <a:chOff x="4368" y="816"/>
              <a:chExt cx="624" cy="96"/>
            </a:xfrm>
          </p:grpSpPr>
          <p:sp>
            <p:nvSpPr>
              <p:cNvPr id="15" name="Line 58"/>
              <p:cNvSpPr>
                <a:spLocks noChangeShapeType="1"/>
              </p:cNvSpPr>
              <p:nvPr/>
            </p:nvSpPr>
            <p:spPr bwMode="auto">
              <a:xfrm>
                <a:off x="4368" y="91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59"/>
              <p:cNvSpPr>
                <a:spLocks noChangeShapeType="1"/>
              </p:cNvSpPr>
              <p:nvPr/>
            </p:nvSpPr>
            <p:spPr bwMode="auto">
              <a:xfrm flipV="1">
                <a:off x="4416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60"/>
              <p:cNvSpPr>
                <a:spLocks noChangeShapeType="1"/>
              </p:cNvSpPr>
              <p:nvPr/>
            </p:nvSpPr>
            <p:spPr bwMode="auto">
              <a:xfrm flipV="1">
                <a:off x="4512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61"/>
              <p:cNvSpPr>
                <a:spLocks noChangeShapeType="1"/>
              </p:cNvSpPr>
              <p:nvPr/>
            </p:nvSpPr>
            <p:spPr bwMode="auto">
              <a:xfrm flipV="1">
                <a:off x="4608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62"/>
              <p:cNvSpPr>
                <a:spLocks noChangeShapeType="1"/>
              </p:cNvSpPr>
              <p:nvPr/>
            </p:nvSpPr>
            <p:spPr bwMode="auto">
              <a:xfrm flipV="1">
                <a:off x="4704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63"/>
              <p:cNvSpPr>
                <a:spLocks noChangeShapeType="1"/>
              </p:cNvSpPr>
              <p:nvPr/>
            </p:nvSpPr>
            <p:spPr bwMode="auto">
              <a:xfrm flipV="1">
                <a:off x="4800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6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" name="Rectangle 65"/>
            <p:cNvSpPr>
              <a:spLocks noChangeArrowheads="1"/>
            </p:cNvSpPr>
            <p:nvPr/>
          </p:nvSpPr>
          <p:spPr bwMode="auto">
            <a:xfrm>
              <a:off x="1795959" y="3114303"/>
              <a:ext cx="533400" cy="457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宋体" panose="02010600030101010101" pitchFamily="2" charset="-122"/>
                </a:rPr>
                <a:t>m</a:t>
              </a:r>
              <a:endParaRPr lang="en-US" altLang="zh-CN" i="1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1862634" y="4028703"/>
              <a:ext cx="381000" cy="228600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ea typeface="新宋体" panose="02010609030101010101" charset="-122"/>
              </a:endParaRPr>
            </a:p>
          </p:txBody>
        </p:sp>
        <p:sp>
          <p:nvSpPr>
            <p:cNvPr id="25" name="Line 67"/>
            <p:cNvSpPr>
              <a:spLocks noChangeShapeType="1"/>
            </p:cNvSpPr>
            <p:nvPr/>
          </p:nvSpPr>
          <p:spPr bwMode="auto">
            <a:xfrm>
              <a:off x="1795959" y="402870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68"/>
            <p:cNvSpPr>
              <a:spLocks noChangeShapeType="1"/>
            </p:cNvSpPr>
            <p:nvPr/>
          </p:nvSpPr>
          <p:spPr bwMode="auto">
            <a:xfrm>
              <a:off x="1795959" y="4409703"/>
              <a:ext cx="511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69"/>
            <p:cNvSpPr>
              <a:spLocks noChangeShapeType="1"/>
            </p:cNvSpPr>
            <p:nvPr/>
          </p:nvSpPr>
          <p:spPr bwMode="auto">
            <a:xfrm>
              <a:off x="2319834" y="402870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70"/>
            <p:cNvSpPr>
              <a:spLocks noChangeShapeType="1"/>
            </p:cNvSpPr>
            <p:nvPr/>
          </p:nvSpPr>
          <p:spPr bwMode="auto">
            <a:xfrm>
              <a:off x="2057897" y="4409703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71"/>
            <p:cNvSpPr>
              <a:spLocks noChangeShapeType="1"/>
            </p:cNvSpPr>
            <p:nvPr/>
          </p:nvSpPr>
          <p:spPr bwMode="auto">
            <a:xfrm>
              <a:off x="2043609" y="3571503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" name="Group 72"/>
            <p:cNvGrpSpPr/>
            <p:nvPr/>
          </p:nvGrpSpPr>
          <p:grpSpPr bwMode="auto">
            <a:xfrm rot="5400000">
              <a:off x="1514972" y="2528516"/>
              <a:ext cx="1066800" cy="152400"/>
              <a:chOff x="2295" y="1920"/>
              <a:chExt cx="672" cy="96"/>
            </a:xfrm>
          </p:grpSpPr>
          <p:sp>
            <p:nvSpPr>
              <p:cNvPr id="31" name="Line 73"/>
              <p:cNvSpPr>
                <a:spLocks noChangeShapeType="1"/>
              </p:cNvSpPr>
              <p:nvPr/>
            </p:nvSpPr>
            <p:spPr bwMode="auto">
              <a:xfrm flipV="1">
                <a:off x="2496" y="192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74"/>
              <p:cNvSpPr>
                <a:spLocks noChangeShapeType="1"/>
              </p:cNvSpPr>
              <p:nvPr/>
            </p:nvSpPr>
            <p:spPr bwMode="auto">
              <a:xfrm flipV="1">
                <a:off x="2592" y="192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75"/>
              <p:cNvSpPr>
                <a:spLocks noChangeShapeType="1"/>
              </p:cNvSpPr>
              <p:nvPr/>
            </p:nvSpPr>
            <p:spPr bwMode="auto">
              <a:xfrm flipV="1">
                <a:off x="2688" y="192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76"/>
              <p:cNvSpPr>
                <a:spLocks noChangeShapeType="1"/>
              </p:cNvSpPr>
              <p:nvPr/>
            </p:nvSpPr>
            <p:spPr bwMode="auto">
              <a:xfrm flipV="1">
                <a:off x="2784" y="1965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77"/>
              <p:cNvSpPr>
                <a:spLocks noChangeShapeType="1"/>
              </p:cNvSpPr>
              <p:nvPr/>
            </p:nvSpPr>
            <p:spPr bwMode="auto">
              <a:xfrm>
                <a:off x="2496" y="19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78"/>
              <p:cNvSpPr>
                <a:spLocks noChangeShapeType="1"/>
              </p:cNvSpPr>
              <p:nvPr/>
            </p:nvSpPr>
            <p:spPr bwMode="auto">
              <a:xfrm>
                <a:off x="2592" y="19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79"/>
              <p:cNvSpPr>
                <a:spLocks noChangeShapeType="1"/>
              </p:cNvSpPr>
              <p:nvPr/>
            </p:nvSpPr>
            <p:spPr bwMode="auto">
              <a:xfrm>
                <a:off x="2688" y="19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80"/>
              <p:cNvSpPr>
                <a:spLocks noChangeShapeType="1"/>
              </p:cNvSpPr>
              <p:nvPr/>
            </p:nvSpPr>
            <p:spPr bwMode="auto">
              <a:xfrm>
                <a:off x="2784" y="192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81"/>
              <p:cNvSpPr>
                <a:spLocks noChangeShapeType="1"/>
              </p:cNvSpPr>
              <p:nvPr/>
            </p:nvSpPr>
            <p:spPr bwMode="auto">
              <a:xfrm flipV="1">
                <a:off x="2436" y="1923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82"/>
              <p:cNvSpPr>
                <a:spLocks noChangeShapeType="1"/>
              </p:cNvSpPr>
              <p:nvPr/>
            </p:nvSpPr>
            <p:spPr bwMode="auto">
              <a:xfrm flipH="1">
                <a:off x="2295" y="1986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83"/>
              <p:cNvSpPr>
                <a:spLocks noChangeShapeType="1"/>
              </p:cNvSpPr>
              <p:nvPr/>
            </p:nvSpPr>
            <p:spPr bwMode="auto">
              <a:xfrm>
                <a:off x="2823" y="1968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" name="Line 84"/>
            <p:cNvSpPr>
              <a:spLocks noChangeShapeType="1"/>
            </p:cNvSpPr>
            <p:nvPr/>
          </p:nvSpPr>
          <p:spPr bwMode="auto">
            <a:xfrm>
              <a:off x="1843584" y="2657103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85"/>
            <p:cNvSpPr>
              <a:spLocks noChangeShapeType="1"/>
            </p:cNvSpPr>
            <p:nvPr/>
          </p:nvSpPr>
          <p:spPr bwMode="auto">
            <a:xfrm>
              <a:off x="2557959" y="3571503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86"/>
            <p:cNvSpPr>
              <a:spLocks noChangeShapeType="1"/>
            </p:cNvSpPr>
            <p:nvPr/>
          </p:nvSpPr>
          <p:spPr bwMode="auto">
            <a:xfrm>
              <a:off x="2405559" y="3571503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Text Box 87"/>
            <p:cNvSpPr txBox="1">
              <a:spLocks noChangeArrowheads="1"/>
            </p:cNvSpPr>
            <p:nvPr/>
          </p:nvSpPr>
          <p:spPr bwMode="auto">
            <a:xfrm>
              <a:off x="2634159" y="3723903"/>
              <a:ext cx="666750" cy="45720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i="1" dirty="0">
                  <a:ea typeface="宋体" panose="02010600030101010101" pitchFamily="2" charset="-122"/>
                </a:rPr>
                <a:t>y</a:t>
              </a:r>
              <a:r>
                <a:rPr lang="en-US" altLang="zh-CN" dirty="0">
                  <a:ea typeface="宋体" panose="02010600030101010101" pitchFamily="2" charset="-122"/>
                </a:rPr>
                <a:t>(</a:t>
              </a:r>
              <a:r>
                <a:rPr lang="en-US" altLang="zh-CN" i="1" dirty="0">
                  <a:ea typeface="宋体" panose="02010600030101010101" pitchFamily="2" charset="-122"/>
                </a:rPr>
                <a:t>t</a:t>
              </a:r>
              <a:r>
                <a:rPr lang="en-US" altLang="zh-CN" dirty="0">
                  <a:ea typeface="宋体" panose="02010600030101010101" pitchFamily="2" charset="-122"/>
                </a:rPr>
                <a:t>)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  <p:sp>
          <p:nvSpPr>
            <p:cNvPr id="77" name="Text Box 88"/>
            <p:cNvSpPr txBox="1">
              <a:spLocks noChangeArrowheads="1"/>
            </p:cNvSpPr>
            <p:nvPr/>
          </p:nvSpPr>
          <p:spPr bwMode="auto">
            <a:xfrm>
              <a:off x="1210172" y="2490416"/>
              <a:ext cx="557213" cy="45720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i="1" dirty="0">
                  <a:ea typeface="宋体" panose="02010600030101010101" pitchFamily="2" charset="-122"/>
                </a:rPr>
                <a:t>F</a:t>
              </a:r>
              <a:r>
                <a:rPr lang="en-US" altLang="zh-CN" dirty="0">
                  <a:ea typeface="宋体" panose="02010600030101010101" pitchFamily="2" charset="-122"/>
                </a:rPr>
                <a:t>(</a:t>
              </a:r>
              <a:r>
                <a:rPr lang="en-US" altLang="zh-CN" i="1" dirty="0">
                  <a:ea typeface="宋体" panose="02010600030101010101" pitchFamily="2" charset="-122"/>
                </a:rPr>
                <a:t>t</a:t>
              </a:r>
              <a:r>
                <a:rPr lang="en-US" altLang="zh-CN" dirty="0">
                  <a:ea typeface="宋体" panose="02010600030101010101" pitchFamily="2" charset="-122"/>
                </a:rPr>
                <a:t>)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86"/>
              <p:cNvSpPr txBox="1"/>
              <p:nvPr/>
            </p:nvSpPr>
            <p:spPr>
              <a:xfrm>
                <a:off x="3682601" y="1729971"/>
                <a:ext cx="4572000" cy="1547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如果把矩阵函数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的变元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换成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𝐴𝑡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为参数，则带参数的矩阵函数：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601" y="1729971"/>
                <a:ext cx="4572000" cy="1547411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5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3417960" y="3398024"/>
                <a:ext cx="537988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上述定义的矩阵函数或带参数的矩阵函数。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algn="l"/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是具体矩阵时，可通过一定的方法，求出矩阵函数为一个具体矩阵，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即其无穷和的收敛性</a:t>
                </a:r>
                <a:endParaRPr lang="zh-CN" altLang="en-US" sz="2000" dirty="0">
                  <a:solidFill>
                    <a:srgbClr val="0070C0"/>
                  </a:solidFill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960" y="3398024"/>
                <a:ext cx="5379887" cy="1323439"/>
              </a:xfrm>
              <a:prstGeom prst="rect">
                <a:avLst/>
              </a:prstGeom>
              <a:blipFill rotWithShape="1">
                <a:blip r:embed="rId2"/>
                <a:stretch>
                  <a:fillRect l="-7" t="-11" r="10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5496" y="736054"/>
                <a:ext cx="87623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1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）矩阵函数的计算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：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利用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Hamilton-Cayley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定理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736054"/>
                <a:ext cx="8762355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7" t="-22" r="6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164"/>
            <a:ext cx="9144000" cy="73209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3"/>
          <a:srcRect t="4982"/>
          <a:stretch>
            <a:fillRect/>
          </a:stretch>
        </p:blipFill>
        <p:spPr>
          <a:xfrm>
            <a:off x="0" y="1868258"/>
            <a:ext cx="9144000" cy="3087567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694" y="736054"/>
                <a:ext cx="87731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1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）矩阵函数的计算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：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利用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Hamilton-Cayley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定理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4" y="736054"/>
                <a:ext cx="87731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6" t="-22" r="6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3" y="1127274"/>
            <a:ext cx="9144000" cy="8973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80605" y="2173931"/>
                <a:ext cx="8201222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利用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Hamilton-Cayley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定理找出矩阵幂的关系，然后化简矩阵幂级数，求出矩阵函数的值。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342900" indent="-342900">
                  <a:buAutoNum type="arabicPeriod"/>
                </a:pP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342900" indent="-342900">
                  <a:buAutoNum type="arabicPeriod"/>
                </a:pP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由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Hamilton-Cayley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定理，</a:t>
                </a:r>
                <a:r>
                  <a:rPr lang="en-US" altLang="zh-CN" sz="2000" b="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，则得到矩阵幂与单位矩阵的关系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marL="342900" indent="-342900">
                  <a:buAutoNum type="arabicPeriod"/>
                </a:pP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将矩阵函数中的矩阵的幂替换成步骤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2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中的关系，并寻找规律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05" y="2173931"/>
                <a:ext cx="8201222" cy="1631216"/>
              </a:xfrm>
              <a:prstGeom prst="rect">
                <a:avLst/>
              </a:prstGeom>
              <a:blipFill rotWithShape="1">
                <a:blip r:embed="rId3"/>
                <a:stretch>
                  <a:fillRect l="-3" t="-20" r="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4385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2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charset="0"/>
                  </a:rPr>
                  <a:t>利用相似对角化</a:t>
                </a:r>
                <a:endParaRPr lang="zh-CN" altLang="en-US" sz="2000" b="1" dirty="0">
                  <a:solidFill>
                    <a:srgbClr val="0075B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首先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必须可对角化；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,⋯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en-US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zh-CN" altLang="en-US" sz="2000" i="1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diag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,⋯,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func>
                        <m:fun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diag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),⋯,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))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b="1" dirty="0">
                    <a:solidFill>
                      <a:srgbClr val="FF000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把矩阵幂级数变换成了数列幂级数</a:t>
                </a:r>
                <a:endParaRPr lang="en-US" altLang="zh-CN" sz="2000" b="1" dirty="0">
                  <a:solidFill>
                    <a:srgbClr val="FF0000"/>
                  </a:solidFill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同理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𝐴𝑡</m:t>
                    </m:r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func>
                      <m:func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diag</m:t>
                        </m:r>
                      </m:fName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),⋯,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endParaRPr lang="zh-CN" alt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zh-CN" alt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/>
                  <a:t>总结：第一章学习的相似对角化、</a:t>
                </a:r>
                <a:r>
                  <a:rPr lang="en-US" altLang="zh-CN" sz="2000" dirty="0"/>
                  <a:t>Jordan</a:t>
                </a:r>
                <a:r>
                  <a:rPr lang="zh-CN" altLang="en-US" sz="2000" dirty="0"/>
                  <a:t>标准形可以简化矩阵的幂运算，进一步可以简化矩阵函数的计算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4385111"/>
              </a:xfrm>
              <a:prstGeom prst="rect">
                <a:avLst/>
              </a:prstGeom>
              <a:blipFill rotWithShape="1">
                <a:blip r:embed="rId1"/>
                <a:stretch>
                  <a:fillRect l="-1" t="-2" r="-1072" b="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60032" y="1779662"/>
            <a:ext cx="1152128" cy="432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4" idx="2"/>
          </p:cNvCxnSpPr>
          <p:nvPr/>
        </p:nvCxnSpPr>
        <p:spPr>
          <a:xfrm flipH="1">
            <a:off x="5004048" y="2211703"/>
            <a:ext cx="432048" cy="19442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2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charset="0"/>
                  </a:rPr>
                  <a:t>利用相似对角化</a:t>
                </a:r>
                <a:endParaRPr lang="zh-CN" altLang="en-US" sz="2000" b="1" dirty="0">
                  <a:solidFill>
                    <a:srgbClr val="0075B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endParaRPr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1" t="-13" r="7" b="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89997"/>
            <a:ext cx="5906012" cy="12497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9785"/>
            <a:ext cx="9144000" cy="12433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313" y="3584577"/>
            <a:ext cx="3017782" cy="1303133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2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charset="0"/>
                  </a:rPr>
                  <a:t>利用相似对角化</a:t>
                </a:r>
                <a:endParaRPr lang="zh-CN" altLang="en-US" sz="2000" b="1" dirty="0">
                  <a:solidFill>
                    <a:srgbClr val="0075B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22" r="7" b="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21" y="1136164"/>
            <a:ext cx="6554413" cy="37742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007795" y="1136164"/>
                <a:ext cx="2141984" cy="128766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zh-CN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zh-CN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zh-CN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zh-CN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795" y="1136164"/>
                <a:ext cx="2141984" cy="1287660"/>
              </a:xfrm>
              <a:prstGeom prst="rect">
                <a:avLst/>
              </a:prstGeom>
              <a:blipFill rotWithShape="1">
                <a:blip r:embed="rId3"/>
                <a:stretch>
                  <a:fillRect l="-685" t="-1146" r="-643" b="-108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292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分解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，由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Jordan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分解定理，存在可逆矩阵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使得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𝑃𝐽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plcHide m:val="on"/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故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2920671"/>
              </a:xfrm>
              <a:prstGeom prst="rect">
                <a:avLst/>
              </a:prstGeom>
              <a:blipFill rotWithShape="1">
                <a:blip r:embed="rId1"/>
                <a:stretch>
                  <a:fillRect l="-1" t="-3" r="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347864" y="3671009"/>
                <a:ext cx="156592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671009"/>
                <a:ext cx="1565920" cy="374270"/>
              </a:xfrm>
              <a:prstGeom prst="rect">
                <a:avLst/>
              </a:prstGeom>
              <a:blipFill rotWithShape="1">
                <a:blip r:embed="rId2"/>
                <a:stretch>
                  <a:fillRect l="-9" t="-20" r="10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V="1">
            <a:off x="4067944" y="3339804"/>
            <a:ext cx="0" cy="316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367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分解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3670620"/>
              </a:xfrm>
              <a:prstGeom prst="rect">
                <a:avLst/>
              </a:prstGeom>
              <a:blipFill rotWithShape="1">
                <a:blip r:embed="rId1"/>
                <a:stretch>
                  <a:fillRect l="-1" t="-2" r="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2302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数列的收敛性：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以正整数集（或它的有限子集）为定义域的一列有序的数，即由数字组成的序列，称为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数列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例如：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等差数列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：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1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3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5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7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9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11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13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…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等比数列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：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2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4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8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16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32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64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128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…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2302553"/>
              </a:xfrm>
              <a:prstGeom prst="rect">
                <a:avLst/>
              </a:prstGeom>
              <a:blipFill rotWithShape="1">
                <a:blip r:embed="rId1"/>
                <a:stretch>
                  <a:fillRect l="-6" t="-18" r="4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分解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22" r="7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0"/>
              <p:cNvSpPr txBox="1"/>
              <p:nvPr/>
            </p:nvSpPr>
            <p:spPr bwMode="auto">
              <a:xfrm>
                <a:off x="627907" y="2008602"/>
                <a:ext cx="3244850" cy="1695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907" y="2008602"/>
                <a:ext cx="3244850" cy="1695450"/>
              </a:xfrm>
              <a:prstGeom prst="rect">
                <a:avLst/>
              </a:prstGeom>
              <a:blipFill rotWithShape="1">
                <a:blip r:embed="rId2"/>
                <a:stretch>
                  <a:fillRect l="-16" t="-6" r="16" b="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14"/>
              <p:cNvSpPr txBox="1"/>
              <p:nvPr/>
            </p:nvSpPr>
            <p:spPr bwMode="auto">
              <a:xfrm>
                <a:off x="4049971" y="1635646"/>
                <a:ext cx="4968875" cy="37115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5"/>
                                            <m:mcJc m:val="center"/>
                                          </m:mcPr>
                                        </m:mc>
                                      </m:mcs>
                                      <m:plcHide m:val="on"/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″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)!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/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/>
                                      <m:e/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″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/>
                                      <m:e/>
                                      <m:e/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/>
                                      <m:e/>
                                      <m:e/>
                                      <m:e/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9971" y="1635646"/>
                <a:ext cx="4968875" cy="3711575"/>
              </a:xfrm>
              <a:prstGeom prst="rect">
                <a:avLst/>
              </a:prstGeom>
              <a:blipFill rotWithShape="1">
                <a:blip r:embed="rId3"/>
                <a:stretch>
                  <a:fillRect l="-12" t="-14" r="12" b="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4860032" y="2008602"/>
            <a:ext cx="2808312" cy="239884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30252" y="1659044"/>
            <a:ext cx="2808312" cy="239884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331283" y="30233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导数</a:t>
            </a:r>
            <a:endParaRPr lang="zh-CN" altLang="en-US" dirty="0"/>
          </a:p>
        </p:txBody>
      </p:sp>
    </p:spTree>
  </p:cSld>
  <p:clrMapOvr>
    <a:masterClrMapping/>
  </p:clrMapOvr>
  <p:transition spd="med" advClick="0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分解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22" r="7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9"/>
              <p:cNvSpPr txBox="1"/>
              <p:nvPr/>
            </p:nvSpPr>
            <p:spPr bwMode="auto">
              <a:xfrm>
                <a:off x="323850" y="1104900"/>
                <a:ext cx="8575675" cy="37115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5"/>
                                            <m:mcJc m:val="center"/>
                                          </m:mcPr>
                                        </m:mc>
                                      </m:mcs>
                                      <m:plcHide m:val="on"/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″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)!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/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/>
                                      <m:e/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″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/>
                                      <m:e/>
                                      <m:e/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/>
                                      <m:e/>
                                      <m:e/>
                                      <m:e/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1104900"/>
                <a:ext cx="8575675" cy="37115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>
          <a:xfrm>
            <a:off x="4157764" y="1373985"/>
            <a:ext cx="2808312" cy="239884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427984" y="1024427"/>
            <a:ext cx="2808312" cy="239884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分解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22" r="7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4"/>
              <p:cNvSpPr txBox="1"/>
              <p:nvPr/>
            </p:nvSpPr>
            <p:spPr bwMode="auto">
              <a:xfrm>
                <a:off x="378438" y="1213950"/>
                <a:ext cx="8462963" cy="42386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5"/>
                                            <m:mcJc m:val="center"/>
                                          </m:mcPr>
                                        </m:mc>
                                      </m:mcs>
                                      <m:plcHide m:val="on"/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f>
                                              <m:f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p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!</m:t>
                                                </m:r>
                                              </m:den>
                                            </m:f>
                                          </m:e>
                                        </m:nary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f>
                                              <m:f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p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″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!</m:t>
                                                </m:r>
                                              </m:den>
                                            </m:f>
                                          </m:e>
                                        </m:nary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f>
                                              <m:f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p>
                                                    <m:sSub>
                                                      <m:sSubPr>
                                                        <m:ctrlPr>
                                                          <a:rPr lang="zh-CN" alt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zh-CN" alt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zh-CN" alt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p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zh-CN" alt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zh-CN" alt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zh-CN" alt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)!</m:t>
                                                </m:r>
                                              </m:den>
                                            </m:f>
                                          </m:e>
                                        </m:nary>
                                      </m:e>
                                    </m:mr>
                                    <m:mr>
                                      <m:e/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f>
                                              <m:f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p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!</m:t>
                                                </m:r>
                                              </m:den>
                                            </m:f>
                                          </m:e>
                                        </m:nary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/>
                                      <m:e/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f>
                                              <m:f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p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″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!</m:t>
                                                </m:r>
                                              </m:den>
                                            </m:f>
                                          </m:e>
                                        </m:nary>
                                      </m:e>
                                    </m:mr>
                                    <m:mr>
                                      <m:e/>
                                      <m:e/>
                                      <m:e/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f>
                                              <m:f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p>
                                                <m:sSup>
                                                  <m:sSup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!</m:t>
                                                </m:r>
                                              </m:den>
                                            </m:f>
                                          </m:e>
                                        </m:nary>
                                      </m:e>
                                    </m:mr>
                                    <m:mr>
                                      <m:e/>
                                      <m:e/>
                                      <m:e/>
                                      <m:e/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∞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438" y="1213950"/>
                <a:ext cx="8462963" cy="4238625"/>
              </a:xfrm>
              <a:prstGeom prst="rect">
                <a:avLst/>
              </a:prstGeom>
              <a:blipFill rotWithShape="1">
                <a:blip r:embed="rId2"/>
                <a:stretch>
                  <a:fillRect l="-7" t="-11" r="3" b="1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分解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1" t="-13" r="7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4"/>
              <p:cNvSpPr txBox="1"/>
              <p:nvPr/>
            </p:nvSpPr>
            <p:spPr bwMode="auto">
              <a:xfrm>
                <a:off x="1270000" y="1276350"/>
                <a:ext cx="6443663" cy="36433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5"/>
                                            <m:mcJc m:val="center"/>
                                          </m:mcPr>
                                        </m:mc>
                                      </m:mcs>
                                      <m:plcHide m:val="on"/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″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)!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/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/>
                                      <m:e/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″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/>
                                      <m:e/>
                                      <m:e/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!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/>
                                      <m:e/>
                                      <m:e/>
                                      <m:e/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0000" y="1276350"/>
                <a:ext cx="6443663" cy="3643313"/>
              </a:xfrm>
              <a:prstGeom prst="rect">
                <a:avLst/>
              </a:prstGeom>
              <a:blipFill rotWithShape="1">
                <a:blip r:embed="rId2"/>
                <a:stretch>
                  <a:fillRect r="5" b="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分解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22" r="7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5"/>
              <p:cNvSpPr txBox="1"/>
              <p:nvPr/>
            </p:nvSpPr>
            <p:spPr bwMode="auto">
              <a:xfrm>
                <a:off x="660946" y="1047362"/>
                <a:ext cx="5783262" cy="7322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𝐴𝑡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𝑃𝐽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946" y="1047362"/>
                <a:ext cx="5783262" cy="732299"/>
              </a:xfrm>
              <a:prstGeom prst="rect">
                <a:avLst/>
              </a:prstGeom>
              <a:blipFill rotWithShape="1">
                <a:blip r:embed="rId2"/>
                <a:stretch>
                  <a:fillRect l="-9" t="-34" r="4" b="5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7"/>
              <p:cNvSpPr txBox="1"/>
              <p:nvPr/>
            </p:nvSpPr>
            <p:spPr bwMode="auto">
              <a:xfrm>
                <a:off x="1259632" y="1658289"/>
                <a:ext cx="6200775" cy="34794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1658289"/>
                <a:ext cx="6200775" cy="3479452"/>
              </a:xfrm>
              <a:prstGeom prst="rect">
                <a:avLst/>
              </a:prstGeom>
              <a:blipFill rotWithShape="1">
                <a:blip r:embed="rId3"/>
                <a:stretch>
                  <a:fillRect l="-7" t="-9" r="7" b="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4343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举例：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用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Jordan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标准形求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1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）首先求相似变换矩阵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/>
                          </m:mr>
                          <m:mr>
                            <m:e/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那么，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sz="2000" dirty="0"/>
              </a:p>
              <a:p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4343368"/>
              </a:xfrm>
              <a:prstGeom prst="rect">
                <a:avLst/>
              </a:prstGeom>
              <a:blipFill rotWithShape="1">
                <a:blip r:embed="rId1"/>
                <a:stretch>
                  <a:fillRect l="-1" t="-2" r="7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3968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举例：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那么，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!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2000" dirty="0"/>
              </a:p>
              <a:p>
                <a:endParaRPr lang="zh-CN" alt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𝐴𝑡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3968138"/>
              </a:xfrm>
              <a:prstGeom prst="rect">
                <a:avLst/>
              </a:prstGeom>
              <a:blipFill rotWithShape="1">
                <a:blip r:embed="rId1"/>
                <a:stretch>
                  <a:fillRect l="-1" t="-2" r="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632813"/>
                <a:ext cx="8059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4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的求法：待定系数法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632813"/>
                <a:ext cx="80592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88" r="7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923"/>
            <a:ext cx="9144000" cy="33861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32240" y="2541326"/>
            <a:ext cx="214198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特征多项式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72000" y="2859782"/>
            <a:ext cx="576064" cy="432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14" idx="1"/>
            <a:endCxn id="15" idx="3"/>
          </p:cNvCxnSpPr>
          <p:nvPr/>
        </p:nvCxnSpPr>
        <p:spPr>
          <a:xfrm flipH="1">
            <a:off x="5148064" y="2725992"/>
            <a:ext cx="1584176" cy="349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4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的求法：待定系数法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22" r="7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518"/>
            <a:ext cx="9144000" cy="20311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4603"/>
            <a:ext cx="9144000" cy="274889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47664" y="2018515"/>
            <a:ext cx="6048672" cy="432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156176" y="2514715"/>
                <a:ext cx="2987824" cy="182915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FF0000"/>
                    </a:solidFill>
                  </a:rPr>
                  <a:t>对于函数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，对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求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阶导，当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时为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0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r>
                  <a:rPr lang="zh-CN" altLang="en-US" sz="1600" dirty="0">
                    <a:solidFill>
                      <a:srgbClr val="FF0000"/>
                    </a:solidFill>
                  </a:rPr>
                  <a:t>求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阶导，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时为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0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r>
                  <a:rPr lang="zh-CN" altLang="en-US" sz="1600" dirty="0">
                    <a:solidFill>
                      <a:srgbClr val="FF0000"/>
                    </a:solidFill>
                  </a:rPr>
                  <a:t>求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阶导，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时为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0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…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14715"/>
                <a:ext cx="2987824" cy="1829155"/>
              </a:xfrm>
              <a:prstGeom prst="rect">
                <a:avLst/>
              </a:prstGeom>
              <a:blipFill rotWithShape="1">
                <a:blip r:embed="rId4"/>
                <a:stretch>
                  <a:fillRect l="-16" t="-6" b="2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115616" y="3619333"/>
            <a:ext cx="4626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根据上式，求</a:t>
            </a:r>
            <a:r>
              <a:rPr lang="en-US" altLang="zh-CN" dirty="0"/>
              <a:t>n</a:t>
            </a:r>
            <a:r>
              <a:rPr lang="zh-CN" altLang="en-US" dirty="0"/>
              <a:t>个未知量有</a:t>
            </a:r>
            <a:r>
              <a:rPr lang="en-US" altLang="zh-CN" dirty="0"/>
              <a:t>n</a:t>
            </a:r>
            <a:r>
              <a:rPr lang="zh-CN" altLang="en-US" dirty="0"/>
              <a:t>个线性方程组</a:t>
            </a:r>
            <a:endParaRPr lang="zh-CN" altLang="en-US" dirty="0"/>
          </a:p>
        </p:txBody>
      </p:sp>
    </p:spTree>
  </p:cSld>
  <p:clrMapOvr>
    <a:masterClrMapping/>
  </p:clrMapOvr>
  <p:transition spd="med" advClick="0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632813"/>
                <a:ext cx="8059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4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）矩阵函数值的计算，即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𝑨𝒕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的求法：待定系数法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632813"/>
                <a:ext cx="80592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88" r="7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43579"/>
            <a:ext cx="8847587" cy="38331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4906" y="1491630"/>
            <a:ext cx="1128781" cy="432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905" y="1921781"/>
            <a:ext cx="1128781" cy="432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947" y="4371950"/>
            <a:ext cx="1128781" cy="432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08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向量序列的收敛性：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上的向量序列为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，和向量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，如果满足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称向量序列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收敛于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，记为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，否则称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发散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⇔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e>
                    </m:func>
                    <m:r>
                      <a:rPr lang="zh-CN" altLang="en-US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其中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上任一向量范数。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088683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633681"/>
                <a:ext cx="8059258" cy="2162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𝑨𝒕</m:t>
                        </m:r>
                      </m:sup>
                    </m:sSup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求法举例：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。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矩阵函数对应的复数函数就为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𝑓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。在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第一章中我们已求出了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A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的特征多项式：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)=(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𝑟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。根据公式可得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633681"/>
                <a:ext cx="8059258" cy="2162002"/>
              </a:xfrm>
              <a:prstGeom prst="rect">
                <a:avLst/>
              </a:prstGeom>
              <a:blipFill rotWithShape="1">
                <a:blip r:embed="rId1"/>
                <a:stretch>
                  <a:fillRect l="-1" t="-27" r="7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12"/>
              <p:cNvSpPr txBox="1"/>
              <p:nvPr/>
            </p:nvSpPr>
            <p:spPr bwMode="auto">
              <a:xfrm>
                <a:off x="346150" y="2748928"/>
                <a:ext cx="4774542" cy="4333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150" y="2748928"/>
                <a:ext cx="4774542" cy="433387"/>
              </a:xfrm>
              <a:prstGeom prst="rect">
                <a:avLst/>
              </a:prstGeom>
              <a:blipFill rotWithShape="1">
                <a:blip r:embed="rId2"/>
                <a:stretch>
                  <a:fillRect l="-2" t="-3" r="1" b="7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3"/>
              <p:cNvSpPr txBox="1"/>
              <p:nvPr/>
            </p:nvSpPr>
            <p:spPr bwMode="auto">
              <a:xfrm>
                <a:off x="660947" y="3139934"/>
                <a:ext cx="4364666" cy="4333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947" y="3139934"/>
                <a:ext cx="4364666" cy="433387"/>
              </a:xfrm>
              <a:prstGeom prst="rect">
                <a:avLst/>
              </a:prstGeom>
              <a:blipFill rotWithShape="1">
                <a:blip r:embed="rId3"/>
                <a:stretch>
                  <a:fillRect l="-13" t="-114" r="5" b="4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14"/>
              <p:cNvSpPr txBox="1"/>
              <p:nvPr/>
            </p:nvSpPr>
            <p:spPr bwMode="auto">
              <a:xfrm>
                <a:off x="241974" y="3687829"/>
                <a:ext cx="4982893" cy="4333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华文楷体" panose="02010600040101010101" charset="-122"/>
                          <a:cs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  <a:ea typeface="华文楷体" panose="02010600040101010101" charset="-122"/>
                              <a:cs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974" y="3687829"/>
                <a:ext cx="4982893" cy="433387"/>
              </a:xfrm>
              <a:prstGeom prst="rect">
                <a:avLst/>
              </a:prstGeom>
              <a:blipFill rotWithShape="1">
                <a:blip r:embed="rId4"/>
                <a:stretch>
                  <a:fillRect l="-1" t="-89" r="2" b="1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5"/>
              <p:cNvSpPr txBox="1"/>
              <p:nvPr/>
            </p:nvSpPr>
            <p:spPr bwMode="auto">
              <a:xfrm>
                <a:off x="833451" y="4181303"/>
                <a:ext cx="4287242" cy="434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3451" y="4181303"/>
                <a:ext cx="4287242" cy="434975"/>
              </a:xfrm>
              <a:prstGeom prst="rect">
                <a:avLst/>
              </a:prstGeom>
              <a:blipFill rotWithShape="1">
                <a:blip r:embed="rId5"/>
                <a:stretch>
                  <a:fillRect l="-8" t="-106" r="1" b="10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大括号 27"/>
          <p:cNvSpPr/>
          <p:nvPr/>
        </p:nvSpPr>
        <p:spPr>
          <a:xfrm>
            <a:off x="5137121" y="2904740"/>
            <a:ext cx="357788" cy="1107419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5529793" y="3229148"/>
                <a:ext cx="37753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华文楷体" panose="02010600040101010101" charset="-122"/>
                    <a:cs typeface="Times New Roman" panose="02020603050405020304" charset="0"/>
                  </a:rPr>
                  <a:t>用待定系数法求出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793" y="3229148"/>
                <a:ext cx="377535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6" t="-47" r="13" b="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520" y="3725655"/>
            <a:ext cx="2502029" cy="1346269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38593" y="736054"/>
                <a:ext cx="8059258" cy="2281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Wingdings" panose="05000000000000000000" pitchFamily="2" charset="2"/>
                          </a:rPr>
                          <m:t>𝑨𝒕</m:t>
                        </m:r>
                      </m:sup>
                    </m:sSup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  <a:sym typeface="Wingdings" panose="05000000000000000000" pitchFamily="2" charset="2"/>
                  </a:rPr>
                  <a:t>求法举例：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利用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Hamilton-Cayley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定理</a:t>
                </a:r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答：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𝜙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𝐼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，由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Hamilton-Cayley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定理知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𝜙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𝟎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𝐼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=(−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=(−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=(−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𝐼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=(−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zh-CN" altLang="en-US" sz="2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,⋯)</m:t>
                    </m:r>
                  </m:oMath>
                </a14:m>
                <a:endParaRPr lang="zh-CN" altLang="en-US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2281394"/>
              </a:xfrm>
              <a:prstGeom prst="rect">
                <a:avLst/>
              </a:prstGeom>
              <a:blipFill rotWithShape="1">
                <a:blip r:embed="rId1"/>
                <a:stretch>
                  <a:fillRect l="-1" t="-4" r="7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bject 17"/>
              <p:cNvSpPr txBox="1"/>
              <p:nvPr/>
            </p:nvSpPr>
            <p:spPr bwMode="auto">
              <a:xfrm>
                <a:off x="810601" y="3090879"/>
                <a:ext cx="8136904" cy="7572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𝐴𝑡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−⋯)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−⋯)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0601" y="3090879"/>
                <a:ext cx="8136904" cy="757237"/>
              </a:xfrm>
              <a:prstGeom prst="rect">
                <a:avLst/>
              </a:prstGeom>
              <a:blipFill rotWithShape="1">
                <a:blip r:embed="rId2"/>
                <a:stretch>
                  <a:fillRect l="-4" t="-44" r="4" b="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bject 18"/>
              <p:cNvSpPr txBox="1"/>
              <p:nvPr/>
            </p:nvSpPr>
            <p:spPr bwMode="auto">
              <a:xfrm>
                <a:off x="1187624" y="3921547"/>
                <a:ext cx="5885283" cy="822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func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func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func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func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4" y="3921547"/>
                <a:ext cx="5885283" cy="82232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5" b="5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593" y="736054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Wingdings" panose="05000000000000000000" pitchFamily="2" charset="2"/>
              </a:rPr>
              <a:t>常用矩阵函数的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性质</a:t>
            </a: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6164"/>
            <a:ext cx="9144000" cy="1527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3819"/>
            <a:ext cx="9144000" cy="15322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3326"/>
            <a:ext cx="9144000" cy="7291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1379"/>
            <a:ext cx="9144000" cy="940741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593" y="736054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Wingdings" panose="05000000000000000000" pitchFamily="2" charset="2"/>
              </a:rPr>
              <a:t>常用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性质：注意事项</a:t>
            </a: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25"/>
              <p:cNvSpPr txBox="1"/>
              <p:nvPr/>
            </p:nvSpPr>
            <p:spPr bwMode="auto">
              <a:xfrm>
                <a:off x="322943" y="2255446"/>
                <a:ext cx="2701106" cy="12842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943" y="2255446"/>
                <a:ext cx="2701106" cy="1284287"/>
              </a:xfrm>
              <a:prstGeom prst="rect">
                <a:avLst/>
              </a:prstGeom>
              <a:blipFill rotWithShape="1">
                <a:blip r:embed="rId1"/>
                <a:stretch>
                  <a:fillRect l="-13" t="-44" r="7" b="1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26"/>
              <p:cNvSpPr txBox="1"/>
              <p:nvPr/>
            </p:nvSpPr>
            <p:spPr bwMode="auto">
              <a:xfrm>
                <a:off x="2555776" y="2208411"/>
                <a:ext cx="2952328" cy="1330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𝑛𝑛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776" y="2208411"/>
                <a:ext cx="2952328" cy="1330325"/>
              </a:xfrm>
              <a:prstGeom prst="rect">
                <a:avLst/>
              </a:prstGeom>
              <a:blipFill rotWithShape="1">
                <a:blip r:embed="rId2"/>
                <a:stretch>
                  <a:fillRect l="-18" t="-39" r="4" b="3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27"/>
              <p:cNvSpPr txBox="1"/>
              <p:nvPr/>
            </p:nvSpPr>
            <p:spPr bwMode="auto">
              <a:xfrm>
                <a:off x="5076056" y="2199183"/>
                <a:ext cx="3977778" cy="12842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𝑛𝑛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6056" y="2199183"/>
                <a:ext cx="3977778" cy="1284287"/>
              </a:xfrm>
              <a:prstGeom prst="rect">
                <a:avLst/>
              </a:prstGeom>
              <a:blipFill rotWithShape="1">
                <a:blip r:embed="rId3"/>
                <a:stretch>
                  <a:fillRect l="-13" t="-14" b="3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345070" y="3083360"/>
            <a:ext cx="8236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ea typeface="华文楷体" panose="02010600040101010101" charset="-122"/>
                <a:cs typeface="Times New Roman" panose="02020603050405020304" charset="0"/>
                <a:sym typeface="Wingdings" panose="05000000000000000000" pitchFamily="2" charset="2"/>
              </a:rPr>
              <a:t>除非</a:t>
            </a:r>
            <a:r>
              <a:rPr lang="en-US" altLang="zh-CN" sz="2000" dirty="0">
                <a:ea typeface="华文楷体" panose="02010600040101010101" charset="-122"/>
                <a:cs typeface="Times New Roman" panose="02020603050405020304" charset="0"/>
                <a:sym typeface="Wingdings" panose="05000000000000000000" pitchFamily="2" charset="2"/>
              </a:rPr>
              <a:t>A</a:t>
            </a:r>
            <a:r>
              <a:rPr lang="zh-CN" altLang="en-US" sz="2000" dirty="0">
                <a:ea typeface="华文楷体" panose="02010600040101010101" charset="-122"/>
                <a:cs typeface="Times New Roman" panose="02020603050405020304" charset="0"/>
                <a:sym typeface="Wingdings" panose="05000000000000000000" pitchFamily="2" charset="2"/>
              </a:rPr>
              <a:t>为对角矩阵</a:t>
            </a:r>
            <a:endParaRPr lang="en-US" altLang="zh-CN" sz="2000" dirty="0">
              <a:ea typeface="华文楷体" panose="02010600040101010101" charset="-122"/>
              <a:cs typeface="Times New Roman" panose="02020603050405020304" charset="0"/>
              <a:sym typeface="Wingdings" panose="05000000000000000000" pitchFamily="2" charset="2"/>
            </a:endParaRPr>
          </a:p>
          <a:p>
            <a:endParaRPr lang="zh-CN" altLang="en-US" sz="2000" dirty="0">
              <a:ea typeface="华文楷体" panose="02010600040101010101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599450" y="4051980"/>
                <a:ext cx="836503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上述定义的矩阵函数或带参数的矩阵函数。</a:t>
                </a:r>
                <a:endParaRPr lang="en-US" altLang="zh-CN" sz="2000" dirty="0">
                  <a:solidFill>
                    <a:srgbClr val="0070C0"/>
                  </a:solidFill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algn="l"/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是具体矩阵时，还可通过一定的方法，求出矩阵函数为一个具体矩阵</a:t>
                </a:r>
                <a:endParaRPr lang="zh-CN" altLang="en-US" sz="2000" dirty="0">
                  <a:solidFill>
                    <a:srgbClr val="0070C0"/>
                  </a:solidFill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50" y="4051980"/>
                <a:ext cx="8365038" cy="707886"/>
              </a:xfrm>
              <a:prstGeom prst="rect">
                <a:avLst/>
              </a:prstGeom>
              <a:blipFill rotWithShape="1">
                <a:blip r:embed="rId4"/>
                <a:stretch>
                  <a:fillRect t="-6" r="2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1264"/>
            <a:ext cx="9144000" cy="940741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736054"/>
            <a:ext cx="840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作业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08" y="2650649"/>
            <a:ext cx="4816257" cy="7544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736054"/>
            <a:ext cx="7200800" cy="194079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t="29654"/>
          <a:stretch>
            <a:fillRect/>
          </a:stretch>
        </p:blipFill>
        <p:spPr>
          <a:xfrm>
            <a:off x="1043608" y="3405094"/>
            <a:ext cx="7795936" cy="4503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9" y="3837327"/>
            <a:ext cx="5944115" cy="1249788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736054"/>
            <a:ext cx="840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作业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1156413"/>
            <a:ext cx="5730737" cy="1265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421443"/>
            <a:ext cx="6370872" cy="1333616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696" y="1344749"/>
            <a:ext cx="5820547" cy="35532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30278"/>
          <a:stretch>
            <a:fillRect/>
          </a:stretch>
        </p:blipFill>
        <p:spPr>
          <a:xfrm>
            <a:off x="0" y="901116"/>
            <a:ext cx="9144000" cy="443633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矩阵函数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89" y="642112"/>
            <a:ext cx="3865833" cy="8026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1" y="1442475"/>
            <a:ext cx="3928847" cy="3471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22" y="661761"/>
            <a:ext cx="4768931" cy="2332161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4374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矩阵序列的收敛性：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中的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是一个矩阵序列。如果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pPr algn="ctr"/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每一个数列的极限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则称矩阵序列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收敛于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，记为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，否则称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发散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例如：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矩阵序列为：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，</a:t>
                </a:r>
                <a:r>
                  <a:rPr lang="en-US" altLang="zh-CN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…</a:t>
                </a:r>
                <a:endParaRPr lang="en-US" altLang="zh-CN" sz="2000" dirty="0">
                  <a:latin typeface="Cambria Math" panose="02040503050406030204" pitchFamily="18" charset="0"/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矩阵序列通项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那么对于这个通项中的每一个元素，当</a:t>
                </a:r>
                <a:r>
                  <a:rPr lang="en-US" altLang="zh-CN" sz="2000" dirty="0">
                    <a:ea typeface="华文楷体" panose="02010600040101010101" charset="-122"/>
                    <a:cs typeface="Times New Roman" panose="02020603050405020304" charset="0"/>
                  </a:rPr>
                  <a:t>k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为无穷时，收敛于某一数，就称矩阵序列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收敛于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，否则发散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4374339"/>
              </a:xfrm>
              <a:prstGeom prst="rect">
                <a:avLst/>
              </a:prstGeom>
              <a:blipFill rotWithShape="1">
                <a:blip r:embed="rId1"/>
                <a:stretch>
                  <a:fillRect l="-6" t="-9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987824" y="699542"/>
                <a:ext cx="4824536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有一个括号，表示矩阵序列的第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项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699542"/>
                <a:ext cx="4824536" cy="380810"/>
              </a:xfrm>
              <a:prstGeom prst="rect">
                <a:avLst/>
              </a:prstGeom>
              <a:blipFill rotWithShape="1">
                <a:blip r:embed="rId2"/>
                <a:stretch>
                  <a:fillRect l="-3" t="-107" r="12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2195736" y="1009295"/>
            <a:ext cx="504056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1214" y="699542"/>
                <a:ext cx="8059258" cy="1551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定理：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 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矩阵序列收敛的充分必要条件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</a:t>
                </a:r>
                <a:r>
                  <a:rPr lang="zh-CN" altLang="en-US" sz="2000" b="1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充分必要条件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，其中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上任一矩阵范数。</a:t>
                </a:r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endParaRPr lang="en-US" altLang="zh-CN" sz="2000" dirty="0"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059258" cy="1551194"/>
              </a:xfrm>
              <a:prstGeom prst="rect">
                <a:avLst/>
              </a:prstGeom>
              <a:blipFill rotWithShape="1">
                <a:blip r:embed="rId1"/>
                <a:stretch>
                  <a:fillRect l="-6" t="-26" r="4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10" y="2250736"/>
            <a:ext cx="5538429" cy="1387960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142" y="708092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Cambria Math" panose="02040503050406030204" pitchFamily="18" charset="0"/>
                <a:ea typeface="华文楷体" panose="02010600040101010101" charset="-122"/>
                <a:cs typeface="Times New Roman" panose="02020603050405020304" charset="0"/>
              </a:rPr>
              <a:t>由这个充分必要条件可以推出：</a:t>
            </a:r>
            <a:endParaRPr lang="en-US" altLang="zh-CN" sz="2000" dirty="0">
              <a:latin typeface="Cambria Math" panose="02040503050406030204" pitchFamily="18" charset="0"/>
              <a:ea typeface="华文楷体" panose="02010600040101010101" charset="-122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第三章 矩阵分析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矩阵序列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075017"/>
            <a:ext cx="9144000" cy="1579243"/>
            <a:chOff x="16961" y="669873"/>
            <a:chExt cx="9144000" cy="157924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961" y="1578460"/>
              <a:ext cx="9144000" cy="67065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/>
            <a:srcRect t="7800"/>
            <a:stretch>
              <a:fillRect/>
            </a:stretch>
          </p:blipFill>
          <p:spPr>
            <a:xfrm>
              <a:off x="16961" y="669873"/>
              <a:ext cx="9144000" cy="96485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03576" y="2667430"/>
                <a:ext cx="9032153" cy="2155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的</a:t>
                </a:r>
                <a:r>
                  <a:rPr lang="zh-CN" altLang="en-US" sz="2000" b="1" dirty="0">
                    <a:solidFill>
                      <a:srgbClr val="0070C0"/>
                    </a:solidFill>
                    <a:ea typeface="华文楷体" panose="02010600040101010101" charset="-122"/>
                    <a:cs typeface="Times New Roman" panose="02020603050405020304" charset="0"/>
                  </a:rPr>
                  <a:t>充分必要条件</a:t>
                </a:r>
                <a:r>
                  <a:rPr lang="zh-CN" altLang="en-US" sz="2000" dirty="0">
                    <a:ea typeface="华文楷体" panose="02010600040101010101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，那么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为一实数，其极限为数列的极限</a:t>
                </a:r>
                <a:endParaRPr lang="en-US" altLang="zh-CN" sz="2000" dirty="0">
                  <a:latin typeface="Cambria Math" panose="02040503050406030204" pitchFamily="18" charset="0"/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结论：</a:t>
                </a:r>
                <a:endParaRPr lang="en-US" altLang="zh-CN" sz="2000" dirty="0">
                  <a:latin typeface="Cambria Math" panose="02040503050406030204" pitchFamily="18" charset="0"/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en-US" altLang="zh-CN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(1)</a:t>
                </a:r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收敛的矩阵序列对应的范数数列也收敛，且收敛到矩阵序列极限的范数</a:t>
                </a:r>
                <a:endParaRPr lang="en-US" altLang="zh-CN" sz="2000" dirty="0">
                  <a:latin typeface="Cambria Math" panose="02040503050406030204" pitchFamily="18" charset="0"/>
                  <a:ea typeface="华文楷体" panose="02010600040101010101" charset="-122"/>
                  <a:cs typeface="Times New Roman" panose="02020603050405020304" charset="0"/>
                </a:endParaRPr>
              </a:p>
              <a:p>
                <a:r>
                  <a:rPr lang="en-US" altLang="zh-CN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(2)</a:t>
                </a:r>
                <a:r>
                  <a:rPr lang="zh-CN" altLang="en-US" sz="2000" dirty="0">
                    <a:latin typeface="Cambria Math" panose="02040503050406030204" pitchFamily="18" charset="0"/>
                    <a:ea typeface="华文楷体" panose="02010600040101010101" charset="-122"/>
                    <a:cs typeface="Times New Roman" panose="02020603050405020304" charset="0"/>
                  </a:rPr>
                  <a:t>发散的矩阵序列对应的范数数列也可能收敛，如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  <a:cs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  <a:cs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latin typeface="Cambria Math" panose="02040503050406030204" pitchFamily="18" charset="0"/>
                  <a:ea typeface="华文楷体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6" y="2667430"/>
                <a:ext cx="9032153" cy="2155911"/>
              </a:xfrm>
              <a:prstGeom prst="rect">
                <a:avLst/>
              </a:prstGeom>
              <a:blipFill rotWithShape="1">
                <a:blip r:embed="rId3"/>
                <a:stretch>
                  <a:fillRect l="-1" t="-20" r="7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​">
  <a:themeElements>
    <a:clrScheme name="自定义 1040">
      <a:dk1>
        <a:sysClr val="windowText" lastClr="000000"/>
      </a:dk1>
      <a:lt1>
        <a:sysClr val="window" lastClr="FFFFFF"/>
      </a:lt1>
      <a:dk2>
        <a:srgbClr val="69676D"/>
      </a:dk2>
      <a:lt2>
        <a:srgbClr val="7F7F7F"/>
      </a:lt2>
      <a:accent1>
        <a:srgbClr val="0095F0"/>
      </a:accent1>
      <a:accent2>
        <a:srgbClr val="6BB1C9"/>
      </a:accent2>
      <a:accent3>
        <a:srgbClr val="0095F0"/>
      </a:accent3>
      <a:accent4>
        <a:srgbClr val="6BB1C9"/>
      </a:accent4>
      <a:accent5>
        <a:srgbClr val="0095F0"/>
      </a:accent5>
      <a:accent6>
        <a:srgbClr val="6BB1C9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Segoe Print"/>
        <a:cs typeface="Segoe Print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Segoe Print"/>
        <a:cs typeface="Segoe Print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Segoe Print"/>
        <a:cs typeface="Segoe Print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Segoe Print"/>
        <a:cs typeface="Segoe Print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Segoe Print"/>
        <a:cs typeface="Segoe Print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Segoe Print"/>
        <a:cs typeface="Segoe Print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17479</Words>
  <Application>WPS 演示</Application>
  <PresentationFormat>全屏显示(16:9)</PresentationFormat>
  <Paragraphs>720</Paragraphs>
  <Slides>67</Slides>
  <Notes>66</Notes>
  <HiddenSlides>2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93" baseType="lpstr">
      <vt:lpstr>Arial</vt:lpstr>
      <vt:lpstr>宋体</vt:lpstr>
      <vt:lpstr>Wingdings</vt:lpstr>
      <vt:lpstr>微软雅黑</vt:lpstr>
      <vt:lpstr>Open Sans</vt:lpstr>
      <vt:lpstr>Segoe Print</vt:lpstr>
      <vt:lpstr>冬青黑体简体中文 W3</vt:lpstr>
      <vt:lpstr>黑体</vt:lpstr>
      <vt:lpstr>Open Sans Light</vt:lpstr>
      <vt:lpstr>Times New Roman</vt:lpstr>
      <vt:lpstr>华文楷体</vt:lpstr>
      <vt:lpstr>Open Sans Light</vt:lpstr>
      <vt:lpstr>Cambria Math</vt:lpstr>
      <vt:lpstr>Calibri</vt:lpstr>
      <vt:lpstr>Arial Unicode MS</vt:lpstr>
      <vt:lpstr>楷体_GB2312</vt:lpstr>
      <vt:lpstr>妤蜂綋</vt:lpstr>
      <vt:lpstr>æ¥·ä½“</vt:lpstr>
      <vt:lpstr>新宋体</vt:lpstr>
      <vt:lpstr/>
      <vt:lpstr>Wingdings</vt:lpstr>
      <vt:lpstr>æ¥·ä½“</vt:lpstr>
      <vt:lpstr>妤蜂綋</vt:lpstr>
      <vt:lpstr>楷体_GB2312</vt:lpstr>
      <vt:lpstr>MS Mincho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蓝色通用</dc:title>
  <dc:creator>第一PPT模板网-WWW.1PPT.COM、</dc:creator>
  <cp:keywords>第一PPT模板网-WWW.1PPT.COM</cp:keywords>
  <cp:lastModifiedBy>山海</cp:lastModifiedBy>
  <cp:revision>924</cp:revision>
  <dcterms:created xsi:type="dcterms:W3CDTF">2014-11-09T01:07:00Z</dcterms:created>
  <dcterms:modified xsi:type="dcterms:W3CDTF">2024-06-10T09:54:30Z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2052-11.8.2.11978</vt:lpwstr>
  </property>
  <property fmtid="{D5CDD505-2E9C-101B-9397-08002B2CF9AE}" pid="3" name="ICV">
    <vt:lpwstr>A180D337B1B34A328410B8D297B16ABE</vt:lpwstr>
  </property>
</Properties>
</file>